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2"/>
  </p:notesMasterIdLst>
  <p:sldIdLst>
    <p:sldId id="339" r:id="rId2"/>
    <p:sldId id="264" r:id="rId3"/>
    <p:sldId id="350" r:id="rId4"/>
    <p:sldId id="342" r:id="rId5"/>
    <p:sldId id="452" r:id="rId6"/>
    <p:sldId id="349" r:id="rId7"/>
    <p:sldId id="348" r:id="rId8"/>
    <p:sldId id="272" r:id="rId9"/>
    <p:sldId id="268" r:id="rId10"/>
    <p:sldId id="270" r:id="rId11"/>
    <p:sldId id="271" r:id="rId12"/>
    <p:sldId id="275" r:id="rId13"/>
    <p:sldId id="273" r:id="rId14"/>
    <p:sldId id="351" r:id="rId15"/>
    <p:sldId id="352" r:id="rId16"/>
    <p:sldId id="276" r:id="rId17"/>
    <p:sldId id="328" r:id="rId18"/>
    <p:sldId id="331" r:id="rId19"/>
    <p:sldId id="355" r:id="rId20"/>
    <p:sldId id="354" r:id="rId21"/>
    <p:sldId id="277" r:id="rId22"/>
    <p:sldId id="356" r:id="rId23"/>
    <p:sldId id="361" r:id="rId24"/>
    <p:sldId id="274" r:id="rId25"/>
    <p:sldId id="344" r:id="rId26"/>
    <p:sldId id="358" r:id="rId27"/>
    <p:sldId id="359" r:id="rId28"/>
    <p:sldId id="360" r:id="rId29"/>
    <p:sldId id="281" r:id="rId30"/>
    <p:sldId id="283" r:id="rId31"/>
    <p:sldId id="362" r:id="rId32"/>
    <p:sldId id="363" r:id="rId33"/>
    <p:sldId id="286" r:id="rId34"/>
    <p:sldId id="287" r:id="rId35"/>
    <p:sldId id="288" r:id="rId36"/>
    <p:sldId id="290" r:id="rId37"/>
    <p:sldId id="364" r:id="rId38"/>
    <p:sldId id="343" r:id="rId39"/>
    <p:sldId id="371" r:id="rId40"/>
    <p:sldId id="372" r:id="rId41"/>
    <p:sldId id="373" r:id="rId42"/>
    <p:sldId id="374" r:id="rId43"/>
    <p:sldId id="375" r:id="rId44"/>
    <p:sldId id="376" r:id="rId45"/>
    <p:sldId id="405" r:id="rId46"/>
    <p:sldId id="333" r:id="rId47"/>
    <p:sldId id="381" r:id="rId48"/>
    <p:sldId id="377" r:id="rId49"/>
    <p:sldId id="378" r:id="rId50"/>
    <p:sldId id="319" r:id="rId51"/>
    <p:sldId id="379" r:id="rId52"/>
    <p:sldId id="380" r:id="rId53"/>
    <p:sldId id="345" r:id="rId54"/>
    <p:sldId id="421" r:id="rId55"/>
    <p:sldId id="335" r:id="rId56"/>
    <p:sldId id="293" r:id="rId57"/>
    <p:sldId id="295" r:id="rId58"/>
    <p:sldId id="425" r:id="rId59"/>
    <p:sldId id="336" r:id="rId60"/>
    <p:sldId id="422" r:id="rId61"/>
    <p:sldId id="429" r:id="rId62"/>
    <p:sldId id="423" r:id="rId63"/>
    <p:sldId id="426" r:id="rId64"/>
    <p:sldId id="430" r:id="rId65"/>
    <p:sldId id="433" r:id="rId66"/>
    <p:sldId id="437" r:id="rId67"/>
    <p:sldId id="434" r:id="rId68"/>
    <p:sldId id="435" r:id="rId69"/>
    <p:sldId id="337" r:id="rId70"/>
    <p:sldId id="256" r:id="rId71"/>
    <p:sldId id="257" r:id="rId72"/>
    <p:sldId id="258" r:id="rId73"/>
    <p:sldId id="259" r:id="rId74"/>
    <p:sldId id="260" r:id="rId75"/>
    <p:sldId id="261" r:id="rId76"/>
    <p:sldId id="263" r:id="rId77"/>
    <p:sldId id="341" r:id="rId78"/>
    <p:sldId id="346" r:id="rId79"/>
    <p:sldId id="365" r:id="rId80"/>
    <p:sldId id="366" r:id="rId81"/>
    <p:sldId id="367" r:id="rId82"/>
    <p:sldId id="382" r:id="rId83"/>
    <p:sldId id="383" r:id="rId84"/>
    <p:sldId id="368" r:id="rId85"/>
    <p:sldId id="369" r:id="rId86"/>
    <p:sldId id="385" r:id="rId87"/>
    <p:sldId id="384" r:id="rId88"/>
    <p:sldId id="386" r:id="rId89"/>
    <p:sldId id="416" r:id="rId90"/>
    <p:sldId id="415" r:id="rId91"/>
    <p:sldId id="417" r:id="rId92"/>
    <p:sldId id="387" r:id="rId93"/>
    <p:sldId id="388" r:id="rId94"/>
    <p:sldId id="419" r:id="rId95"/>
    <p:sldId id="389" r:id="rId96"/>
    <p:sldId id="390" r:id="rId97"/>
    <p:sldId id="391" r:id="rId98"/>
    <p:sldId id="392" r:id="rId99"/>
    <p:sldId id="393" r:id="rId100"/>
    <p:sldId id="394" r:id="rId101"/>
    <p:sldId id="395" r:id="rId102"/>
    <p:sldId id="414" r:id="rId103"/>
    <p:sldId id="396" r:id="rId104"/>
    <p:sldId id="397" r:id="rId105"/>
    <p:sldId id="398" r:id="rId106"/>
    <p:sldId id="407" r:id="rId107"/>
    <p:sldId id="409" r:id="rId108"/>
    <p:sldId id="410" r:id="rId109"/>
    <p:sldId id="412" r:id="rId110"/>
    <p:sldId id="432" r:id="rId111"/>
    <p:sldId id="440" r:id="rId112"/>
    <p:sldId id="442" r:id="rId113"/>
    <p:sldId id="441" r:id="rId114"/>
    <p:sldId id="446" r:id="rId115"/>
    <p:sldId id="447" r:id="rId116"/>
    <p:sldId id="444" r:id="rId117"/>
    <p:sldId id="445" r:id="rId118"/>
    <p:sldId id="443" r:id="rId119"/>
    <p:sldId id="439" r:id="rId120"/>
    <p:sldId id="413" r:id="rId121"/>
    <p:sldId id="438" r:id="rId122"/>
    <p:sldId id="436" r:id="rId123"/>
    <p:sldId id="427" r:id="rId124"/>
    <p:sldId id="428" r:id="rId125"/>
    <p:sldId id="294" r:id="rId126"/>
    <p:sldId id="420" r:id="rId127"/>
    <p:sldId id="449" r:id="rId128"/>
    <p:sldId id="448" r:id="rId129"/>
    <p:sldId id="450" r:id="rId130"/>
    <p:sldId id="451" r:id="rId1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2D050"/>
    <a:srgbClr val="FF0000"/>
    <a:srgbClr val="000000"/>
    <a:srgbClr val="4472C4"/>
    <a:srgbClr val="FF7575"/>
    <a:srgbClr val="FFFF00"/>
    <a:srgbClr val="FFFFFF"/>
    <a:srgbClr val="E9EB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9870" autoAdjust="0"/>
  </p:normalViewPr>
  <p:slideViewPr>
    <p:cSldViewPr snapToGrid="0">
      <p:cViewPr varScale="1">
        <p:scale>
          <a:sx n="101" d="100"/>
          <a:sy n="101" d="100"/>
        </p:scale>
        <p:origin x="21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presProps" Target="presProp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26" Type="http://schemas.openxmlformats.org/officeDocument/2006/relationships/slide" Target="slides/slide125.xml"/><Relationship Id="rId13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079FA4-C54C-4D31-B1F6-A635B370FEF7}" type="datetimeFigureOut">
              <a:rPr lang="en-US" smtClean="0"/>
              <a:t>3/30/2020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532250-C686-43EC-A765-A5E2B52E9A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1831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0848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4961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7190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600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9813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5578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9786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7993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5729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5311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0354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44285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07744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33406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3422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73285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04764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86868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80690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56420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7276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8239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42417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07525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59572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98694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16460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59572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88006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37755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4836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E54394-ACBE-4C23-8344-7D089EE4E5E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7084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E54394-ACBE-4C23-8344-7D089EE4E5E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6002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E54394-ACBE-4C23-8344-7D089EE4E5E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8059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4739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585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2898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13863B-ED79-4253-9EF3-DFAC231D13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0F3DE2-B279-4E46-86B6-B6B36A60DD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1904DA-E513-4BFF-8C74-3E6F930697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21066-964D-46C3-8074-B61AD3298C5F}" type="datetimeFigureOut">
              <a:rPr lang="en-US" smtClean="0"/>
              <a:t>3/30/2020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B9F631-7C90-40AB-B28F-A495B03C16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ADEFBB-AC04-4648-8D77-18A491A8B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1A78F-9D64-481A-A355-CC94B1C71A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7579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A06E4-DC9B-4971-ACEA-3CF460F08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91CE169-2FAD-4B87-AAB0-C088033C25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D5AAFD-17ED-46E2-96F4-F73CBF0F0A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21066-964D-46C3-8074-B61AD3298C5F}" type="datetimeFigureOut">
              <a:rPr lang="en-US" smtClean="0"/>
              <a:t>3/30/2020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7B9F1F-A2E2-4614-8DAA-4D19CEC4E2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45527B-81BE-461E-AA1F-A977CCE54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1A78F-9D64-481A-A355-CC94B1C71A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5660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1E2FEE-9E9E-4BA2-B888-2A0C4149168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1720810-6678-4E3B-A78C-0A641953C3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014E77-9085-46A7-9633-25F0899BA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21066-964D-46C3-8074-B61AD3298C5F}" type="datetimeFigureOut">
              <a:rPr lang="en-US" smtClean="0"/>
              <a:t>3/30/2020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B655B0-4F95-4BBD-8629-5950B4A3B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D43E3F-5C6D-4D97-8226-8A2485C09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1A78F-9D64-481A-A355-CC94B1C71A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5278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875710-80E0-4875-8FF9-FEA599BDB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E71993-EDF7-4613-BE98-045FA0561A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418B06-3A19-4651-89F5-65E19CE6E5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21066-964D-46C3-8074-B61AD3298C5F}" type="datetimeFigureOut">
              <a:rPr lang="en-US" smtClean="0"/>
              <a:t>3/30/2020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568368-293B-4FEA-9804-7C9A0E6F68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8A0E71-6E41-4AC1-A36A-D4415E5EDA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1A78F-9D64-481A-A355-CC94B1C71A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9444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80A0C8-0E2B-4943-A8EF-AE0673AF08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ADE235-A867-48A4-A266-D836B50D6D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4ECBB0-BE9F-4661-A6BC-DA4FC854E2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21066-964D-46C3-8074-B61AD3298C5F}" type="datetimeFigureOut">
              <a:rPr lang="en-US" smtClean="0"/>
              <a:t>3/30/2020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FA50D3-BBC5-4C4E-A66B-3A122E5D12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CE938C-2E35-4169-B087-B8397F9720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1A78F-9D64-481A-A355-CC94B1C71A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7164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1030AB-4B2C-42EE-A3D6-5B9C57FCD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6E7B00-5968-483C-BBCF-61848DCE11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50C76D-A414-4AD8-A49B-55E83C08B7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72F20C-2369-4DA2-9DF5-F73B5AE44E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21066-964D-46C3-8074-B61AD3298C5F}" type="datetimeFigureOut">
              <a:rPr lang="en-US" smtClean="0"/>
              <a:t>3/30/2020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36F36E-7BE2-404E-9E46-AB2B33C381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980C6E-3139-43A1-8116-5256C7082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1A78F-9D64-481A-A355-CC94B1C71A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8592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BCAF55-F0FF-4247-9AA1-C752494561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7F4254-B5AB-4D17-AF01-8DECF7F084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5AA777-896E-4394-8E36-ED56DB86D9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9BBBBF5-087E-461E-BEDD-7DB1C73394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CC0E074-A007-48C5-99C5-5918DDB76FA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BB3606-6A1E-4CE2-926A-7B4C2E014B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21066-964D-46C3-8074-B61AD3298C5F}" type="datetimeFigureOut">
              <a:rPr lang="en-US" smtClean="0"/>
              <a:t>3/30/2020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F011148-653C-4899-8ED3-D39CD36721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EF296F0-DDCC-411A-80E1-584B803497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1A78F-9D64-481A-A355-CC94B1C71A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4439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B550B3-608E-433F-9C7F-D557F533FB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EBF630-A945-488E-83E6-9D9FF5E248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21066-964D-46C3-8074-B61AD3298C5F}" type="datetimeFigureOut">
              <a:rPr lang="en-US" smtClean="0"/>
              <a:t>3/30/2020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1C1525-FF04-4B13-BDFD-3EC6821A81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C97AD9-BC93-422B-A104-A8EC04EE4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1A78F-9D64-481A-A355-CC94B1C71A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5333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9BF590-3E8E-4D9E-89BC-5A61089275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21066-964D-46C3-8074-B61AD3298C5F}" type="datetimeFigureOut">
              <a:rPr lang="en-US" smtClean="0"/>
              <a:t>3/30/2020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2AFA28-E81B-4B3E-B250-01960832F3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AE4D85-7197-4071-A38E-5B7E44BE8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1A78F-9D64-481A-A355-CC94B1C71A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6002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5CC0A-82AB-4985-8BDB-40E6E78624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03E00D-1B42-4F3E-9BD6-C4E77E1427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2305F4-3E02-459A-880C-36AF58FD5C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B69197-2371-4542-A2F3-F1C1AAB59B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21066-964D-46C3-8074-B61AD3298C5F}" type="datetimeFigureOut">
              <a:rPr lang="en-US" smtClean="0"/>
              <a:t>3/30/2020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F6F856-4ED3-4B0A-8E46-84A102478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3B193A-1436-4066-B962-6ACBA0016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1A78F-9D64-481A-A355-CC94B1C71A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1299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44A3A-0F36-486E-91EA-ADA48D646D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E112257-8A62-40B4-B10A-E6BE4DE1421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DED918-8F9A-4098-89C7-1F4CAAEB1C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E9FA-3FCD-4584-B7C0-D7BA9E0ECE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21066-964D-46C3-8074-B61AD3298C5F}" type="datetimeFigureOut">
              <a:rPr lang="en-US" smtClean="0"/>
              <a:t>3/30/2020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6E6882-092C-4C90-A919-E26A05BFE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769898-EF51-4785-84A6-C94A841FE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1A78F-9D64-481A-A355-CC94B1C71A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6138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F1CBEF0-4E46-4D21-9E66-2127928526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1231BF-88C5-4E2E-A1BA-4D31CE36A6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AAB64D-3908-41D9-A29A-E6DCEAF2FC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21066-964D-46C3-8074-B61AD3298C5F}" type="datetimeFigureOut">
              <a:rPr lang="en-US" smtClean="0"/>
              <a:t>3/30/2020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5879F6-7BC1-4E3A-898E-BC203E9E02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222E13-7C0A-445D-8C46-8A1629736B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91A78F-9D64-481A-A355-CC94B1C71A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2578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twitter.com/tanyaofmars/status/893892863485919232" TargetMode="Externa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0.png"/><Relationship Id="rId13" Type="http://schemas.openxmlformats.org/officeDocument/2006/relationships/image" Target="../media/image39.png"/><Relationship Id="rId3" Type="http://schemas.openxmlformats.org/officeDocument/2006/relationships/image" Target="../media/image141.png"/><Relationship Id="rId21" Type="http://schemas.openxmlformats.org/officeDocument/2006/relationships/image" Target="../media/image410.png"/><Relationship Id="rId7" Type="http://schemas.openxmlformats.org/officeDocument/2006/relationships/image" Target="../media/image190.png"/><Relationship Id="rId12" Type="http://schemas.openxmlformats.org/officeDocument/2006/relationships/image" Target="../media/image38.png"/><Relationship Id="rId2" Type="http://schemas.openxmlformats.org/officeDocument/2006/relationships/image" Target="../media/image132.png"/><Relationship Id="rId20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0.png"/><Relationship Id="rId11" Type="http://schemas.openxmlformats.org/officeDocument/2006/relationships/image" Target="../media/image113.png"/><Relationship Id="rId5" Type="http://schemas.openxmlformats.org/officeDocument/2006/relationships/image" Target="../media/image170.png"/><Relationship Id="rId15" Type="http://schemas.openxmlformats.org/officeDocument/2006/relationships/image" Target="../media/image28.png"/><Relationship Id="rId10" Type="http://schemas.openxmlformats.org/officeDocument/2006/relationships/image" Target="../media/image220.png"/><Relationship Id="rId19" Type="http://schemas.openxmlformats.org/officeDocument/2006/relationships/image" Target="../media/image171.png"/><Relationship Id="rId4" Type="http://schemas.openxmlformats.org/officeDocument/2006/relationships/image" Target="../media/image36.png"/><Relationship Id="rId9" Type="http://schemas.openxmlformats.org/officeDocument/2006/relationships/image" Target="../media/image210.png"/><Relationship Id="rId14" Type="http://schemas.openxmlformats.org/officeDocument/2006/relationships/image" Target="../media/image27.png"/><Relationship Id="rId22" Type="http://schemas.openxmlformats.org/officeDocument/2006/relationships/image" Target="../media/image120.pn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0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40.png"/><Relationship Id="rId5" Type="http://schemas.openxmlformats.org/officeDocument/2006/relationships/image" Target="../media/image1530.png"/><Relationship Id="rId4" Type="http://schemas.openxmlformats.org/officeDocument/2006/relationships/image" Target="../media/image1520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80.png"/><Relationship Id="rId4" Type="http://schemas.openxmlformats.org/officeDocument/2006/relationships/image" Target="../media/image167.png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0.png"/><Relationship Id="rId13" Type="http://schemas.openxmlformats.org/officeDocument/2006/relationships/image" Target="../media/image300.png"/><Relationship Id="rId3" Type="http://schemas.openxmlformats.org/officeDocument/2006/relationships/image" Target="../media/image201.png"/><Relationship Id="rId7" Type="http://schemas.openxmlformats.org/officeDocument/2006/relationships/image" Target="../media/image240.png"/><Relationship Id="rId12" Type="http://schemas.openxmlformats.org/officeDocument/2006/relationships/image" Target="../media/image290.png"/><Relationship Id="rId2" Type="http://schemas.openxmlformats.org/officeDocument/2006/relationships/image" Target="../media/image30.png"/><Relationship Id="rId16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0.png"/><Relationship Id="rId11" Type="http://schemas.openxmlformats.org/officeDocument/2006/relationships/image" Target="../media/image280.png"/><Relationship Id="rId5" Type="http://schemas.openxmlformats.org/officeDocument/2006/relationships/image" Target="../media/image221.png"/><Relationship Id="rId15" Type="http://schemas.openxmlformats.org/officeDocument/2006/relationships/image" Target="../media/image32.png"/><Relationship Id="rId4" Type="http://schemas.openxmlformats.org/officeDocument/2006/relationships/image" Target="../media/image211.png"/><Relationship Id="rId9" Type="http://schemas.openxmlformats.org/officeDocument/2006/relationships/image" Target="../media/image260.png"/><Relationship Id="rId14" Type="http://schemas.openxmlformats.org/officeDocument/2006/relationships/image" Target="../media/image31.png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8.png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0.png"/><Relationship Id="rId7" Type="http://schemas.openxmlformats.org/officeDocument/2006/relationships/image" Target="../media/image93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0.png"/><Relationship Id="rId11" Type="http://schemas.openxmlformats.org/officeDocument/2006/relationships/image" Target="../media/image1680.png"/><Relationship Id="rId5" Type="http://schemas.openxmlformats.org/officeDocument/2006/relationships/image" Target="../media/image910.png"/><Relationship Id="rId10" Type="http://schemas.openxmlformats.org/officeDocument/2006/relationships/image" Target="../media/image148.png"/><Relationship Id="rId4" Type="http://schemas.openxmlformats.org/officeDocument/2006/relationships/image" Target="../media/image900.png"/><Relationship Id="rId9" Type="http://schemas.openxmlformats.org/officeDocument/2006/relationships/image" Target="../media/image950.PNG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8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13" Type="http://schemas.openxmlformats.org/officeDocument/2006/relationships/image" Target="../media/image41.png"/><Relationship Id="rId18" Type="http://schemas.openxmlformats.org/officeDocument/2006/relationships/image" Target="../media/image57.png"/><Relationship Id="rId26" Type="http://schemas.openxmlformats.org/officeDocument/2006/relationships/image" Target="../media/image8.png"/><Relationship Id="rId3" Type="http://schemas.openxmlformats.org/officeDocument/2006/relationships/image" Target="../media/image6.png"/><Relationship Id="rId21" Type="http://schemas.openxmlformats.org/officeDocument/2006/relationships/image" Target="../media/image60.png"/><Relationship Id="rId12" Type="http://schemas.openxmlformats.org/officeDocument/2006/relationships/image" Target="../media/image35.png"/><Relationship Id="rId7" Type="http://schemas.openxmlformats.org/officeDocument/2006/relationships/image" Target="../media/image40.png"/><Relationship Id="rId17" Type="http://schemas.openxmlformats.org/officeDocument/2006/relationships/image" Target="../media/image56.png"/><Relationship Id="rId25" Type="http://schemas.openxmlformats.org/officeDocument/2006/relationships/image" Target="../media/image64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55.png"/><Relationship Id="rId20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11" Type="http://schemas.openxmlformats.org/officeDocument/2006/relationships/image" Target="../media/image5.png"/><Relationship Id="rId24" Type="http://schemas.openxmlformats.org/officeDocument/2006/relationships/image" Target="../media/image63.png"/><Relationship Id="rId5" Type="http://schemas.openxmlformats.org/officeDocument/2006/relationships/image" Target="../media/image50.png"/><Relationship Id="rId15" Type="http://schemas.openxmlformats.org/officeDocument/2006/relationships/image" Target="../media/image54.png"/><Relationship Id="rId23" Type="http://schemas.openxmlformats.org/officeDocument/2006/relationships/image" Target="../media/image62.png"/><Relationship Id="rId10" Type="http://schemas.openxmlformats.org/officeDocument/2006/relationships/image" Target="../media/image53.png"/><Relationship Id="rId19" Type="http://schemas.openxmlformats.org/officeDocument/2006/relationships/image" Target="../media/image58.png"/><Relationship Id="rId4" Type="http://schemas.openxmlformats.org/officeDocument/2006/relationships/image" Target="../media/image7.png"/><Relationship Id="rId9" Type="http://schemas.openxmlformats.org/officeDocument/2006/relationships/image" Target="../media/image52.png"/><Relationship Id="rId14" Type="http://schemas.openxmlformats.org/officeDocument/2006/relationships/image" Target="../media/image33.png"/><Relationship Id="rId22" Type="http://schemas.openxmlformats.org/officeDocument/2006/relationships/image" Target="../media/image6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3" Type="http://schemas.openxmlformats.org/officeDocument/2006/relationships/image" Target="../media/image48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1.png"/><Relationship Id="rId5" Type="http://schemas.openxmlformats.org/officeDocument/2006/relationships/image" Target="../media/image130.png"/><Relationship Id="rId10" Type="http://schemas.openxmlformats.org/officeDocument/2006/relationships/image" Target="../media/image135.png"/><Relationship Id="rId4" Type="http://schemas.openxmlformats.org/officeDocument/2006/relationships/image" Target="../media/image128.png"/><Relationship Id="rId9" Type="http://schemas.openxmlformats.org/officeDocument/2006/relationships/image" Target="../media/image7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7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0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deepearthscience.blogspot.com/2015/06/diy-satellite-pass-planner.html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researchgate.net/figure/Satellite-Azimuth-and-elevation-angle_fig1_334197029" TargetMode="External"/><Relationship Id="rId4" Type="http://schemas.openxmlformats.org/officeDocument/2006/relationships/image" Target="../media/image9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Hyperbola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9.png"/><Relationship Id="rId4" Type="http://schemas.openxmlformats.org/officeDocument/2006/relationships/hyperlink" Target="https://en.wikipedia.org/wiki/Hyperbola" TargetMode="Externa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2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5.png"/><Relationship Id="rId4" Type="http://schemas.openxmlformats.org/officeDocument/2006/relationships/image" Target="../media/image51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://support.virtual-surveyor.com/en/support/solutions/articles/1000261351-what-is-wgs84-" TargetMode="Externa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searchgate.net/figure/Earth-orientation-parameters_fig1_289388318" TargetMode="External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orekit.org/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hydrometronics.com/ecef.html" TargetMode="External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0.png"/><Relationship Id="rId2" Type="http://schemas.openxmlformats.org/officeDocument/2006/relationships/image" Target="../media/image7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0.png"/><Relationship Id="rId5" Type="http://schemas.openxmlformats.org/officeDocument/2006/relationships/image" Target="../media/image800.png"/><Relationship Id="rId4" Type="http://schemas.openxmlformats.org/officeDocument/2006/relationships/image" Target="../media/image79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1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7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27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7.png"/><Relationship Id="rId5" Type="http://schemas.openxmlformats.org/officeDocument/2006/relationships/image" Target="../media/image146.png"/><Relationship Id="rId4" Type="http://schemas.openxmlformats.org/officeDocument/2006/relationships/image" Target="../media/image145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1.png"/><Relationship Id="rId2" Type="http://schemas.openxmlformats.org/officeDocument/2006/relationships/image" Target="../media/image311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911.png"/><Relationship Id="rId18" Type="http://schemas.openxmlformats.org/officeDocument/2006/relationships/image" Target="../media/image14.png"/><Relationship Id="rId26" Type="http://schemas.openxmlformats.org/officeDocument/2006/relationships/image" Target="../media/image22.png"/><Relationship Id="rId3" Type="http://schemas.openxmlformats.org/officeDocument/2006/relationships/image" Target="../media/image4.png"/><Relationship Id="rId21" Type="http://schemas.openxmlformats.org/officeDocument/2006/relationships/image" Target="../media/image17.png"/><Relationship Id="rId7" Type="http://schemas.openxmlformats.org/officeDocument/2006/relationships/image" Target="../media/image37.png"/><Relationship Id="rId12" Type="http://schemas.openxmlformats.org/officeDocument/2006/relationships/image" Target="../media/image44.png"/><Relationship Id="rId17" Type="http://schemas.openxmlformats.org/officeDocument/2006/relationships/image" Target="../media/image13.png"/><Relationship Id="rId25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2.png"/><Relationship Id="rId20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43.png"/><Relationship Id="rId24" Type="http://schemas.openxmlformats.org/officeDocument/2006/relationships/image" Target="../media/image20.png"/><Relationship Id="rId5" Type="http://schemas.openxmlformats.org/officeDocument/2006/relationships/image" Target="../media/image5.png"/><Relationship Id="rId15" Type="http://schemas.openxmlformats.org/officeDocument/2006/relationships/image" Target="../media/image11.png"/><Relationship Id="rId23" Type="http://schemas.openxmlformats.org/officeDocument/2006/relationships/image" Target="../media/image19.png"/><Relationship Id="rId10" Type="http://schemas.openxmlformats.org/officeDocument/2006/relationships/image" Target="../media/image42.png"/><Relationship Id="rId19" Type="http://schemas.openxmlformats.org/officeDocument/2006/relationships/image" Target="../media/image15.png"/><Relationship Id="rId4" Type="http://schemas.openxmlformats.org/officeDocument/2006/relationships/image" Target="../media/image33.png"/><Relationship Id="rId9" Type="http://schemas.openxmlformats.org/officeDocument/2006/relationships/image" Target="../media/image41.png"/><Relationship Id="rId14" Type="http://schemas.openxmlformats.org/officeDocument/2006/relationships/image" Target="../media/image10.png"/><Relationship Id="rId22" Type="http://schemas.openxmlformats.org/officeDocument/2006/relationships/image" Target="../media/image18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0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0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researchgate.net/figure/Satellite-Azimuth-and-elevation-angle_fig1_334197029" TargetMode="Externa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0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0.png"/><Relationship Id="rId3" Type="http://schemas.openxmlformats.org/officeDocument/2006/relationships/image" Target="../media/image111.PNG"/><Relationship Id="rId7" Type="http://schemas.openxmlformats.org/officeDocument/2006/relationships/image" Target="../media/image145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40.png"/><Relationship Id="rId5" Type="http://schemas.openxmlformats.org/officeDocument/2006/relationships/image" Target="../media/image1430.png"/><Relationship Id="rId10" Type="http://schemas.openxmlformats.org/officeDocument/2006/relationships/image" Target="../media/image1480.png"/><Relationship Id="rId4" Type="http://schemas.openxmlformats.org/officeDocument/2006/relationships/image" Target="../media/image1420.png"/><Relationship Id="rId9" Type="http://schemas.openxmlformats.org/officeDocument/2006/relationships/image" Target="../media/image147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13" Type="http://schemas.openxmlformats.org/officeDocument/2006/relationships/image" Target="../media/image39.png"/><Relationship Id="rId18" Type="http://schemas.openxmlformats.org/officeDocument/2006/relationships/image" Target="../media/image23.png"/><Relationship Id="rId3" Type="http://schemas.openxmlformats.org/officeDocument/2006/relationships/image" Target="../media/image140.png"/><Relationship Id="rId21" Type="http://schemas.openxmlformats.org/officeDocument/2006/relationships/image" Target="../media/image113.png"/><Relationship Id="rId7" Type="http://schemas.openxmlformats.org/officeDocument/2006/relationships/image" Target="../media/image180.png"/><Relationship Id="rId12" Type="http://schemas.openxmlformats.org/officeDocument/2006/relationships/image" Target="../media/image38.png"/><Relationship Id="rId17" Type="http://schemas.openxmlformats.org/officeDocument/2006/relationships/image" Target="../media/image710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610.png"/><Relationship Id="rId20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0.png"/><Relationship Id="rId11" Type="http://schemas.openxmlformats.org/officeDocument/2006/relationships/image" Target="../media/image220.png"/><Relationship Id="rId5" Type="http://schemas.openxmlformats.org/officeDocument/2006/relationships/image" Target="../media/image36.png"/><Relationship Id="rId15" Type="http://schemas.openxmlformats.org/officeDocument/2006/relationships/image" Target="../media/image510.png"/><Relationship Id="rId23" Type="http://schemas.openxmlformats.org/officeDocument/2006/relationships/image" Target="../media/image26.png"/><Relationship Id="rId10" Type="http://schemas.openxmlformats.org/officeDocument/2006/relationships/image" Target="../media/image210.png"/><Relationship Id="rId19" Type="http://schemas.openxmlformats.org/officeDocument/2006/relationships/image" Target="../media/image24.png"/><Relationship Id="rId4" Type="http://schemas.openxmlformats.org/officeDocument/2006/relationships/image" Target="../media/image150.png"/><Relationship Id="rId9" Type="http://schemas.openxmlformats.org/officeDocument/2006/relationships/image" Target="../media/image200.png"/><Relationship Id="rId14" Type="http://schemas.openxmlformats.org/officeDocument/2006/relationships/image" Target="../media/image410.png"/><Relationship Id="rId22" Type="http://schemas.openxmlformats.org/officeDocument/2006/relationships/image" Target="../media/image120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0.png"/><Relationship Id="rId3" Type="http://schemas.openxmlformats.org/officeDocument/2006/relationships/image" Target="../media/image111.PNG"/><Relationship Id="rId7" Type="http://schemas.openxmlformats.org/officeDocument/2006/relationships/image" Target="../media/image154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31.png"/><Relationship Id="rId5" Type="http://schemas.openxmlformats.org/officeDocument/2006/relationships/image" Target="../media/image1521.png"/><Relationship Id="rId10" Type="http://schemas.openxmlformats.org/officeDocument/2006/relationships/image" Target="../media/image1480.png"/><Relationship Id="rId4" Type="http://schemas.openxmlformats.org/officeDocument/2006/relationships/image" Target="../media/image1511.png"/><Relationship Id="rId9" Type="http://schemas.openxmlformats.org/officeDocument/2006/relationships/image" Target="../media/image1470.png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2E3C1D-AA4C-435A-9B87-95B56E0FB15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D0E729-EEFF-40D5-8619-B8A8C145B67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E8EE32E1-109F-4F35-A953-4241591252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332" b="15030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E46ACB16-1FCB-44DE-BBA9-9925D3EF56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885" y="4998593"/>
            <a:ext cx="2933667" cy="1773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C362E09-926C-4E48-A3DD-267AD34C95FC}"/>
              </a:ext>
            </a:extLst>
          </p:cNvPr>
          <p:cNvSpPr/>
          <p:nvPr/>
        </p:nvSpPr>
        <p:spPr>
          <a:xfrm>
            <a:off x="4735397" y="6171433"/>
            <a:ext cx="615256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u="sng" dirty="0">
                <a:solidFill>
                  <a:srgbClr val="0097A7"/>
                </a:solidFill>
                <a:latin typeface="Arial" panose="020B0604020202020204" pitchFamily="34" charset="0"/>
                <a:hlinkClick r:id="rId5"/>
              </a:rPr>
              <a:t>https://twitter.com/tanyaofmars/status/893892863485919232</a:t>
            </a:r>
            <a:endParaRPr lang="en-US" dirty="0"/>
          </a:p>
          <a:p>
            <a:br>
              <a:rPr lang="en-US" dirty="0"/>
            </a:b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4FCC833-F23F-4E82-BBB7-A3FE5D35D99B}"/>
              </a:ext>
            </a:extLst>
          </p:cNvPr>
          <p:cNvSpPr/>
          <p:nvPr/>
        </p:nvSpPr>
        <p:spPr>
          <a:xfrm>
            <a:off x="8034779" y="657080"/>
            <a:ext cx="3654458" cy="28315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200" dirty="0">
                <a:solidFill>
                  <a:srgbClr val="FFFFFF"/>
                </a:solidFill>
                <a:latin typeface="Arial" panose="020B0604020202020204" pitchFamily="34" charset="0"/>
              </a:rPr>
              <a:t>LASSO</a:t>
            </a:r>
            <a:endParaRPr lang="en-US" sz="5200" dirty="0"/>
          </a:p>
          <a:p>
            <a:pPr algn="ctr"/>
            <a:r>
              <a:rPr lang="en-US" sz="3000" dirty="0">
                <a:solidFill>
                  <a:srgbClr val="FFFFFF"/>
                </a:solidFill>
                <a:latin typeface="Arial" panose="020B0604020202020204" pitchFamily="34" charset="0"/>
              </a:rPr>
              <a:t>Localize, Attribute </a:t>
            </a:r>
            <a:r>
              <a:rPr lang="en-US" sz="3000" dirty="0" err="1">
                <a:solidFill>
                  <a:srgbClr val="FFFFFF"/>
                </a:solidFill>
                <a:latin typeface="Arial" panose="020B0604020202020204" pitchFamily="34" charset="0"/>
              </a:rPr>
              <a:t>SatelliteS</a:t>
            </a:r>
            <a:r>
              <a:rPr lang="en-US" sz="3000" dirty="0">
                <a:solidFill>
                  <a:srgbClr val="FFFFFF"/>
                </a:solidFill>
                <a:latin typeface="Arial" panose="020B0604020202020204" pitchFamily="34" charset="0"/>
              </a:rPr>
              <a:t> in Orbit</a:t>
            </a:r>
            <a:endParaRPr lang="en-US" sz="3000" dirty="0"/>
          </a:p>
          <a:p>
            <a:pPr algn="ctr"/>
            <a:r>
              <a:rPr lang="en-US" sz="3000" dirty="0">
                <a:solidFill>
                  <a:srgbClr val="FFFFFF"/>
                </a:solidFill>
                <a:latin typeface="Arial" panose="020B0604020202020204" pitchFamily="34" charset="0"/>
              </a:rPr>
              <a:t>P20151</a:t>
            </a:r>
            <a:endParaRPr lang="en-US" sz="3000" dirty="0"/>
          </a:p>
          <a:p>
            <a:br>
              <a:rPr lang="en-US" dirty="0"/>
            </a:b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DC1DB02-EC4C-4741-A9DE-270E5406258E}"/>
              </a:ext>
            </a:extLst>
          </p:cNvPr>
          <p:cNvSpPr/>
          <p:nvPr/>
        </p:nvSpPr>
        <p:spPr>
          <a:xfrm>
            <a:off x="3700021" y="5214242"/>
            <a:ext cx="6096000" cy="240065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5000" dirty="0" err="1">
                <a:solidFill>
                  <a:srgbClr val="FFFFFF"/>
                </a:solidFill>
                <a:latin typeface="Arial" panose="020B0604020202020204" pitchFamily="34" charset="0"/>
              </a:rPr>
              <a:t>TDoA</a:t>
            </a:r>
            <a:r>
              <a:rPr lang="en-US" sz="5000" dirty="0">
                <a:solidFill>
                  <a:srgbClr val="FFFFFF"/>
                </a:solidFill>
                <a:latin typeface="Arial" panose="020B0604020202020204" pitchFamily="34" charset="0"/>
              </a:rPr>
              <a:t> Algorithm</a:t>
            </a:r>
            <a:endParaRPr lang="en-US" sz="5000" dirty="0"/>
          </a:p>
          <a:p>
            <a:br>
              <a:rPr lang="en-US" sz="5000" dirty="0"/>
            </a:br>
            <a:endParaRPr lang="en-US" sz="5000" dirty="0"/>
          </a:p>
        </p:txBody>
      </p:sp>
    </p:spTree>
    <p:extLst>
      <p:ext uri="{BB962C8B-B14F-4D97-AF65-F5344CB8AC3E}">
        <p14:creationId xmlns:p14="http://schemas.microsoft.com/office/powerpoint/2010/main" val="6228893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D00EC-DA66-4960-9B8E-6E464DD92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Calculating Azimuth and Elevation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C8F12A4-9741-4F01-9455-A7FDD63473D7}"/>
              </a:ext>
            </a:extLst>
          </p:cNvPr>
          <p:cNvGrpSpPr/>
          <p:nvPr/>
        </p:nvGrpSpPr>
        <p:grpSpPr>
          <a:xfrm>
            <a:off x="587423" y="1756315"/>
            <a:ext cx="2559716" cy="2555929"/>
            <a:chOff x="1306562" y="2990088"/>
            <a:chExt cx="2471100" cy="2467444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17B06568-4135-4E6B-B366-116DFF0BE291}"/>
                </a:ext>
              </a:extLst>
            </p:cNvPr>
            <p:cNvGrpSpPr/>
            <p:nvPr/>
          </p:nvGrpSpPr>
          <p:grpSpPr>
            <a:xfrm>
              <a:off x="1306562" y="2990088"/>
              <a:ext cx="2325329" cy="2467444"/>
              <a:chOff x="1343138" y="3136392"/>
              <a:chExt cx="2325329" cy="2467444"/>
            </a:xfrm>
          </p:grpSpPr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DF439C5C-9265-44F4-A511-B7ED07D644C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343138" y="4453128"/>
                <a:ext cx="1006870" cy="1150708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C54D3455-CD67-483C-A6BD-B75AA27ECEB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50008" y="3136392"/>
                <a:ext cx="0" cy="1316735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8181C65B-C78C-45E6-AB84-230B373B7AD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50008" y="4453128"/>
                <a:ext cx="1318459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9D7B5D49-E60D-46E3-B67C-8BF44AA28ADC}"/>
                    </a:ext>
                  </a:extLst>
                </p:cNvPr>
                <p:cNvSpPr txBox="1"/>
                <p:nvPr/>
              </p:nvSpPr>
              <p:spPr>
                <a:xfrm>
                  <a:off x="1429884" y="4800715"/>
                  <a:ext cx="13394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9D7B5D49-E60D-46E3-B67C-8BF44AA28A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29884" y="4800715"/>
                  <a:ext cx="133946" cy="276999"/>
                </a:xfrm>
                <a:prstGeom prst="rect">
                  <a:avLst/>
                </a:prstGeom>
                <a:blipFill>
                  <a:blip r:embed="rId2"/>
                  <a:stretch>
                    <a:fillRect l="-39130" r="-34783" b="-425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23613DFB-D6AB-45A2-AC21-72F4454B826B}"/>
                    </a:ext>
                  </a:extLst>
                </p:cNvPr>
                <p:cNvSpPr txBox="1"/>
                <p:nvPr/>
              </p:nvSpPr>
              <p:spPr>
                <a:xfrm>
                  <a:off x="3637431" y="4324566"/>
                  <a:ext cx="14023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23613DFB-D6AB-45A2-AC21-72F4454B826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37431" y="4324566"/>
                  <a:ext cx="140231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54167" t="-2128" r="-54167" b="-2978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D317E876-1322-4595-AD48-D40574698FDE}"/>
                    </a:ext>
                  </a:extLst>
                </p:cNvPr>
                <p:cNvSpPr txBox="1"/>
                <p:nvPr/>
              </p:nvSpPr>
              <p:spPr>
                <a:xfrm>
                  <a:off x="2367377" y="3015134"/>
                  <a:ext cx="18626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9335EB07-71FD-4A72-932D-A34C98A155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67377" y="3015134"/>
                  <a:ext cx="186268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29032" r="-29032" b="-425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5872BCF-30C8-439C-BDBB-5FB329CC33A1}"/>
              </a:ext>
            </a:extLst>
          </p:cNvPr>
          <p:cNvGrpSpPr/>
          <p:nvPr/>
        </p:nvGrpSpPr>
        <p:grpSpPr>
          <a:xfrm>
            <a:off x="4245441" y="1644346"/>
            <a:ext cx="2083614" cy="2603828"/>
            <a:chOff x="4963992" y="2660117"/>
            <a:chExt cx="2042007" cy="2551833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B6096C4D-CF32-4573-AA5E-38BA69472E81}"/>
                </a:ext>
              </a:extLst>
            </p:cNvPr>
            <p:cNvGrpSpPr/>
            <p:nvPr/>
          </p:nvGrpSpPr>
          <p:grpSpPr>
            <a:xfrm>
              <a:off x="4963992" y="2660117"/>
              <a:ext cx="2042007" cy="2551833"/>
              <a:chOff x="4963992" y="2660117"/>
              <a:chExt cx="2042007" cy="2551833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3739B2DB-45EA-4B75-95F4-584664C8858E}"/>
                  </a:ext>
                </a:extLst>
              </p:cNvPr>
              <p:cNvGrpSpPr/>
              <p:nvPr/>
            </p:nvGrpSpPr>
            <p:grpSpPr>
              <a:xfrm>
                <a:off x="4963992" y="2660117"/>
                <a:ext cx="2042007" cy="2551833"/>
                <a:chOff x="4963992" y="2660117"/>
                <a:chExt cx="2042007" cy="2551833"/>
              </a:xfrm>
            </p:grpSpPr>
            <p:grpSp>
              <p:nvGrpSpPr>
                <p:cNvPr id="23" name="Group 22">
                  <a:extLst>
                    <a:ext uri="{FF2B5EF4-FFF2-40B4-BE49-F238E27FC236}">
                      <a16:creationId xmlns:a16="http://schemas.microsoft.com/office/drawing/2014/main" id="{D6FBDBA0-554C-4E55-8D05-434F48B4E361}"/>
                    </a:ext>
                  </a:extLst>
                </p:cNvPr>
                <p:cNvGrpSpPr/>
                <p:nvPr/>
              </p:nvGrpSpPr>
              <p:grpSpPr>
                <a:xfrm>
                  <a:off x="4963992" y="2660117"/>
                  <a:ext cx="2042007" cy="2378226"/>
                  <a:chOff x="1539405" y="2798617"/>
                  <a:chExt cx="2042007" cy="2378226"/>
                </a:xfrm>
              </p:grpSpPr>
              <p:grpSp>
                <p:nvGrpSpPr>
                  <p:cNvPr id="30" name="Group 29">
                    <a:extLst>
                      <a:ext uri="{FF2B5EF4-FFF2-40B4-BE49-F238E27FC236}">
                        <a16:creationId xmlns:a16="http://schemas.microsoft.com/office/drawing/2014/main" id="{DCDF9CD3-D095-4D54-A1AE-DE241640894B}"/>
                      </a:ext>
                    </a:extLst>
                  </p:cNvPr>
                  <p:cNvGrpSpPr/>
                  <p:nvPr/>
                </p:nvGrpSpPr>
                <p:grpSpPr>
                  <a:xfrm>
                    <a:off x="1673352" y="2990088"/>
                    <a:ext cx="1837944" cy="2048256"/>
                    <a:chOff x="1709928" y="3136392"/>
                    <a:chExt cx="1837944" cy="2048256"/>
                  </a:xfrm>
                </p:grpSpPr>
                <p:cxnSp>
                  <p:nvCxnSpPr>
                    <p:cNvPr id="34" name="Straight Arrow Connector 33">
                      <a:extLst>
                        <a:ext uri="{FF2B5EF4-FFF2-40B4-BE49-F238E27FC236}">
                          <a16:creationId xmlns:a16="http://schemas.microsoft.com/office/drawing/2014/main" id="{4C172780-39B4-47B2-B350-D0C2D7E398A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1709928" y="4453128"/>
                      <a:ext cx="640080" cy="731520"/>
                    </a:xfrm>
                    <a:prstGeom prst="straightConnector1">
                      <a:avLst/>
                    </a:prstGeom>
                    <a:ln w="38100"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5" name="Straight Arrow Connector 34">
                      <a:extLst>
                        <a:ext uri="{FF2B5EF4-FFF2-40B4-BE49-F238E27FC236}">
                          <a16:creationId xmlns:a16="http://schemas.microsoft.com/office/drawing/2014/main" id="{ADA47BB5-FDD8-46CF-8CDD-DE490116B62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2350008" y="3136392"/>
                      <a:ext cx="0" cy="1316735"/>
                    </a:xfrm>
                    <a:prstGeom prst="straightConnector1">
                      <a:avLst/>
                    </a:prstGeom>
                    <a:ln w="38100"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6" name="Straight Arrow Connector 35">
                      <a:extLst>
                        <a:ext uri="{FF2B5EF4-FFF2-40B4-BE49-F238E27FC236}">
                          <a16:creationId xmlns:a16="http://schemas.microsoft.com/office/drawing/2014/main" id="{7595A625-F76F-4DAA-825D-177D2ACA7237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350008" y="4453128"/>
                      <a:ext cx="1197864" cy="0"/>
                    </a:xfrm>
                    <a:prstGeom prst="straightConnector1">
                      <a:avLst/>
                    </a:prstGeom>
                    <a:ln w="38100"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1" name="TextBox 30">
                        <a:extLst>
                          <a:ext uri="{FF2B5EF4-FFF2-40B4-BE49-F238E27FC236}">
                            <a16:creationId xmlns:a16="http://schemas.microsoft.com/office/drawing/2014/main" id="{39339189-9CF7-4704-B56D-C22FE36B389E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539405" y="4899844"/>
                        <a:ext cx="133946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29" name="TextBox 28">
                        <a:extLst>
                          <a:ext uri="{FF2B5EF4-FFF2-40B4-BE49-F238E27FC236}">
                            <a16:creationId xmlns:a16="http://schemas.microsoft.com/office/drawing/2014/main" id="{529D7140-A85D-438B-AF44-43CB1C5A6142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539405" y="4899844"/>
                        <a:ext cx="133946" cy="276999"/>
                      </a:xfrm>
                      <a:prstGeom prst="rect">
                        <a:avLst/>
                      </a:prstGeom>
                      <a:blipFill>
                        <a:blip r:embed="rId5"/>
                        <a:stretch>
                          <a:fillRect l="-45455" r="-36364" b="-8889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2" name="TextBox 31">
                        <a:extLst>
                          <a:ext uri="{FF2B5EF4-FFF2-40B4-BE49-F238E27FC236}">
                            <a16:creationId xmlns:a16="http://schemas.microsoft.com/office/drawing/2014/main" id="{27CCD3E9-AB25-402C-BDD4-C5DA8C156239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441181" y="4306823"/>
                        <a:ext cx="140231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30" name="TextBox 29">
                        <a:extLst>
                          <a:ext uri="{FF2B5EF4-FFF2-40B4-BE49-F238E27FC236}">
                            <a16:creationId xmlns:a16="http://schemas.microsoft.com/office/drawing/2014/main" id="{7B725888-AF80-4611-B2BC-FB0B3D83EEC2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3441181" y="4306823"/>
                        <a:ext cx="140231" cy="276999"/>
                      </a:xfrm>
                      <a:prstGeom prst="rect">
                        <a:avLst/>
                      </a:prstGeom>
                      <a:blipFill>
                        <a:blip r:embed="rId6"/>
                        <a:stretch>
                          <a:fillRect l="-60870" t="-2222" r="-56522" b="-35556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3" name="TextBox 32">
                        <a:extLst>
                          <a:ext uri="{FF2B5EF4-FFF2-40B4-BE49-F238E27FC236}">
                            <a16:creationId xmlns:a16="http://schemas.microsoft.com/office/drawing/2014/main" id="{8C60635F-3DF4-4A07-A784-30A8E72A98B5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356270" y="2798617"/>
                        <a:ext cx="186268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31" name="TextBox 30">
                        <a:extLst>
                          <a:ext uri="{FF2B5EF4-FFF2-40B4-BE49-F238E27FC236}">
                            <a16:creationId xmlns:a16="http://schemas.microsoft.com/office/drawing/2014/main" id="{A95247BE-30DF-43E4-8E3D-C883BB8B28B4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356270" y="2798617"/>
                        <a:ext cx="186268" cy="276999"/>
                      </a:xfrm>
                      <a:prstGeom prst="rect">
                        <a:avLst/>
                      </a:prstGeom>
                      <a:blipFill>
                        <a:blip r:embed="rId7"/>
                        <a:stretch>
                          <a:fillRect l="-32258" r="-25806" b="-6522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24" name="Straight Arrow Connector 23">
                  <a:extLst>
                    <a:ext uri="{FF2B5EF4-FFF2-40B4-BE49-F238E27FC236}">
                      <a16:creationId xmlns:a16="http://schemas.microsoft.com/office/drawing/2014/main" id="{A29FB6C5-32E6-4987-9E63-C15A65F5A48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38020" y="4168323"/>
                  <a:ext cx="318769" cy="1043627"/>
                </a:xfrm>
                <a:prstGeom prst="straightConnector1">
                  <a:avLst/>
                </a:prstGeom>
                <a:ln w="38100">
                  <a:solidFill>
                    <a:schemeClr val="accent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Straight Arrow Connector 24">
                  <a:extLst>
                    <a:ext uri="{FF2B5EF4-FFF2-40B4-BE49-F238E27FC236}">
                      <a16:creationId xmlns:a16="http://schemas.microsoft.com/office/drawing/2014/main" id="{819B63A8-3374-46A2-AC26-71C95D99404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738019" y="3790741"/>
                  <a:ext cx="862087" cy="377582"/>
                </a:xfrm>
                <a:prstGeom prst="straightConnector1">
                  <a:avLst/>
                </a:prstGeom>
                <a:ln w="38100">
                  <a:solidFill>
                    <a:schemeClr val="accent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Arrow Connector 25">
                  <a:extLst>
                    <a:ext uri="{FF2B5EF4-FFF2-40B4-BE49-F238E27FC236}">
                      <a16:creationId xmlns:a16="http://schemas.microsoft.com/office/drawing/2014/main" id="{3219DF98-9CD3-4A33-8071-C0E2F37BB23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738020" y="3025993"/>
                  <a:ext cx="0" cy="1142330"/>
                </a:xfrm>
                <a:prstGeom prst="straightConnector1">
                  <a:avLst/>
                </a:prstGeom>
                <a:ln w="38100">
                  <a:solidFill>
                    <a:schemeClr val="accent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7" name="TextBox 26">
                      <a:extLst>
                        <a:ext uri="{FF2B5EF4-FFF2-40B4-BE49-F238E27FC236}">
                          <a16:creationId xmlns:a16="http://schemas.microsoft.com/office/drawing/2014/main" id="{28025328-48DD-4718-B994-D6091283652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691667" y="4830477"/>
                      <a:ext cx="18594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54" name="TextBox 53">
                      <a:extLst>
                        <a:ext uri="{FF2B5EF4-FFF2-40B4-BE49-F238E27FC236}">
                          <a16:creationId xmlns:a16="http://schemas.microsoft.com/office/drawing/2014/main" id="{06BCB475-D6B7-4DFB-8FCA-959C7C453CE2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691667" y="4830477"/>
                      <a:ext cx="185948" cy="276999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 l="-36667" t="-2174" r="-36667" b="-8696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8" name="TextBox 27">
                      <a:extLst>
                        <a:ext uri="{FF2B5EF4-FFF2-40B4-BE49-F238E27FC236}">
                          <a16:creationId xmlns:a16="http://schemas.microsoft.com/office/drawing/2014/main" id="{F8CF5C39-730D-4637-8AD8-F074929267E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708991" y="3513742"/>
                      <a:ext cx="195566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55" name="TextBox 54">
                      <a:extLst>
                        <a:ext uri="{FF2B5EF4-FFF2-40B4-BE49-F238E27FC236}">
                          <a16:creationId xmlns:a16="http://schemas.microsoft.com/office/drawing/2014/main" id="{DEA75137-301E-4135-A4DB-E78AECA47F2D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708991" y="3513742"/>
                      <a:ext cx="195566" cy="276999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 l="-46875" t="-6522" r="-46875" b="-3478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9" name="TextBox 28">
                      <a:extLst>
                        <a:ext uri="{FF2B5EF4-FFF2-40B4-BE49-F238E27FC236}">
                          <a16:creationId xmlns:a16="http://schemas.microsoft.com/office/drawing/2014/main" id="{948D13B7-7375-4FC5-B070-EBB2B88CBDB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845452" y="2990088"/>
                      <a:ext cx="23884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56" name="TextBox 55">
                      <a:extLst>
                        <a:ext uri="{FF2B5EF4-FFF2-40B4-BE49-F238E27FC236}">
                          <a16:creationId xmlns:a16="http://schemas.microsoft.com/office/drawing/2014/main" id="{94DFC6EB-780B-4FBA-9A5A-535A17DA7107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845452" y="2990088"/>
                      <a:ext cx="238848" cy="276999"/>
                    </a:xfrm>
                    <a:prstGeom prst="rect">
                      <a:avLst/>
                    </a:prstGeom>
                    <a:blipFill>
                      <a:blip r:embed="rId10"/>
                      <a:stretch>
                        <a:fillRect l="-28205" t="-4444" r="-28205" b="-888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21" name="Arc 20">
                <a:extLst>
                  <a:ext uri="{FF2B5EF4-FFF2-40B4-BE49-F238E27FC236}">
                    <a16:creationId xmlns:a16="http://schemas.microsoft.com/office/drawing/2014/main" id="{7F9EDF94-434E-4800-9489-D4436E9F0D37}"/>
                  </a:ext>
                </a:extLst>
              </p:cNvPr>
              <p:cNvSpPr/>
              <p:nvPr/>
            </p:nvSpPr>
            <p:spPr>
              <a:xfrm>
                <a:off x="6154872" y="3880013"/>
                <a:ext cx="320040" cy="576621"/>
              </a:xfrm>
              <a:prstGeom prst="arc">
                <a:avLst>
                  <a:gd name="adj1" fmla="val 17243924"/>
                  <a:gd name="adj2" fmla="val 0"/>
                </a:avLst>
              </a:prstGeom>
              <a:ln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Arc 21">
                <a:extLst>
                  <a:ext uri="{FF2B5EF4-FFF2-40B4-BE49-F238E27FC236}">
                    <a16:creationId xmlns:a16="http://schemas.microsoft.com/office/drawing/2014/main" id="{7AA6B4BB-C9A3-4EEA-B0AC-16322517A7B4}"/>
                  </a:ext>
                </a:extLst>
              </p:cNvPr>
              <p:cNvSpPr/>
              <p:nvPr/>
            </p:nvSpPr>
            <p:spPr>
              <a:xfrm rot="7116620">
                <a:off x="5452805" y="3969759"/>
                <a:ext cx="320040" cy="576621"/>
              </a:xfrm>
              <a:prstGeom prst="arc">
                <a:avLst>
                  <a:gd name="adj1" fmla="val 17243924"/>
                  <a:gd name="adj2" fmla="val 0"/>
                </a:avLst>
              </a:prstGeom>
              <a:ln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8" name="Arrow: Curved Left 17">
              <a:extLst>
                <a:ext uri="{FF2B5EF4-FFF2-40B4-BE49-F238E27FC236}">
                  <a16:creationId xmlns:a16="http://schemas.microsoft.com/office/drawing/2014/main" id="{83D847BD-1EDE-4823-AEBB-142DFB32AFD4}"/>
                </a:ext>
              </a:extLst>
            </p:cNvPr>
            <p:cNvSpPr/>
            <p:nvPr/>
          </p:nvSpPr>
          <p:spPr>
            <a:xfrm rot="10800000">
              <a:off x="5494161" y="3258631"/>
              <a:ext cx="414864" cy="404277"/>
            </a:xfrm>
            <a:prstGeom prst="curvedLef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C04FC647-B971-48E1-925B-CE560552C58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38019" y="3524356"/>
              <a:ext cx="0" cy="272901"/>
            </a:xfrm>
            <a:prstGeom prst="straightConnector1">
              <a:avLst/>
            </a:prstGeom>
            <a:ln w="38100">
              <a:solidFill>
                <a:schemeClr val="accent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67E05EE-1993-4BAE-97BB-179C75983154}"/>
              </a:ext>
            </a:extLst>
          </p:cNvPr>
          <p:cNvGrpSpPr/>
          <p:nvPr/>
        </p:nvGrpSpPr>
        <p:grpSpPr>
          <a:xfrm>
            <a:off x="7571038" y="1320874"/>
            <a:ext cx="2680702" cy="2893587"/>
            <a:chOff x="7252050" y="1208854"/>
            <a:chExt cx="4783868" cy="5163774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708F0E06-1574-401D-AD5F-08E0124FC31A}"/>
                </a:ext>
              </a:extLst>
            </p:cNvPr>
            <p:cNvGrpSpPr/>
            <p:nvPr/>
          </p:nvGrpSpPr>
          <p:grpSpPr>
            <a:xfrm>
              <a:off x="7252050" y="1208854"/>
              <a:ext cx="4783868" cy="5163774"/>
              <a:chOff x="7252050" y="1208854"/>
              <a:chExt cx="4783868" cy="5163774"/>
            </a:xfrm>
          </p:grpSpPr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234BC816-BBE8-4FE8-8BE4-90729898747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804418" y="3844161"/>
                <a:ext cx="303349" cy="131796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7C984F5F-AD96-4201-86EC-4617F9972854}"/>
                  </a:ext>
                </a:extLst>
              </p:cNvPr>
              <p:cNvGrpSpPr/>
              <p:nvPr/>
            </p:nvGrpSpPr>
            <p:grpSpPr>
              <a:xfrm>
                <a:off x="7252050" y="1208854"/>
                <a:ext cx="4783868" cy="5163774"/>
                <a:chOff x="7252050" y="1208854"/>
                <a:chExt cx="4783868" cy="5163774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7690118F-FDC0-41D0-8550-7EFE0C14E1FF}"/>
                    </a:ext>
                  </a:extLst>
                </p:cNvPr>
                <p:cNvGrpSpPr/>
                <p:nvPr/>
              </p:nvGrpSpPr>
              <p:grpSpPr>
                <a:xfrm>
                  <a:off x="7252050" y="1208854"/>
                  <a:ext cx="4783868" cy="5163774"/>
                  <a:chOff x="7252050" y="1208854"/>
                  <a:chExt cx="4783868" cy="5163774"/>
                </a:xfrm>
              </p:grpSpPr>
              <p:grpSp>
                <p:nvGrpSpPr>
                  <p:cNvPr id="45" name="Group 44">
                    <a:extLst>
                      <a:ext uri="{FF2B5EF4-FFF2-40B4-BE49-F238E27FC236}">
                        <a16:creationId xmlns:a16="http://schemas.microsoft.com/office/drawing/2014/main" id="{80726BF0-FFA5-44C0-9670-A8D8EAA72778}"/>
                      </a:ext>
                    </a:extLst>
                  </p:cNvPr>
                  <p:cNvGrpSpPr/>
                  <p:nvPr/>
                </p:nvGrpSpPr>
                <p:grpSpPr>
                  <a:xfrm>
                    <a:off x="7252050" y="1208854"/>
                    <a:ext cx="4783868" cy="5163774"/>
                    <a:chOff x="8095428" y="2660117"/>
                    <a:chExt cx="2395129" cy="2585336"/>
                  </a:xfrm>
                </p:grpSpPr>
                <p:grpSp>
                  <p:nvGrpSpPr>
                    <p:cNvPr id="49" name="Group 48">
                      <a:extLst>
                        <a:ext uri="{FF2B5EF4-FFF2-40B4-BE49-F238E27FC236}">
                          <a16:creationId xmlns:a16="http://schemas.microsoft.com/office/drawing/2014/main" id="{A1C8ADFA-8A4A-4E30-BBAB-701FE3B9D76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095428" y="2660117"/>
                      <a:ext cx="2279942" cy="2585336"/>
                      <a:chOff x="4726057" y="2660117"/>
                      <a:chExt cx="2279942" cy="2585336"/>
                    </a:xfrm>
                  </p:grpSpPr>
                  <p:grpSp>
                    <p:nvGrpSpPr>
                      <p:cNvPr id="61" name="Group 60">
                        <a:extLst>
                          <a:ext uri="{FF2B5EF4-FFF2-40B4-BE49-F238E27FC236}">
                            <a16:creationId xmlns:a16="http://schemas.microsoft.com/office/drawing/2014/main" id="{94A2F7D4-D96D-4F57-800E-D353E9EB2773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4726057" y="2660117"/>
                        <a:ext cx="2279942" cy="2585336"/>
                        <a:chOff x="4726057" y="2660117"/>
                        <a:chExt cx="2279942" cy="2585336"/>
                      </a:xfrm>
                    </p:grpSpPr>
                    <p:grpSp>
                      <p:nvGrpSpPr>
                        <p:cNvPr id="64" name="Group 63">
                          <a:extLst>
                            <a:ext uri="{FF2B5EF4-FFF2-40B4-BE49-F238E27FC236}">
                              <a16:creationId xmlns:a16="http://schemas.microsoft.com/office/drawing/2014/main" id="{EAA583A0-8841-4663-8CEA-33AC957EB6C1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4726057" y="2660117"/>
                          <a:ext cx="2279942" cy="2585336"/>
                          <a:chOff x="1301470" y="2798617"/>
                          <a:chExt cx="2279942" cy="2585336"/>
                        </a:xfrm>
                      </p:grpSpPr>
                      <p:grpSp>
                        <p:nvGrpSpPr>
                          <p:cNvPr id="71" name="Group 70">
                            <a:extLst>
                              <a:ext uri="{FF2B5EF4-FFF2-40B4-BE49-F238E27FC236}">
                                <a16:creationId xmlns:a16="http://schemas.microsoft.com/office/drawing/2014/main" id="{26D102C7-C54F-4D45-A97E-C91680617059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1370945" y="2990088"/>
                            <a:ext cx="2140351" cy="2393865"/>
                            <a:chOff x="1407521" y="3136392"/>
                            <a:chExt cx="2140351" cy="2393865"/>
                          </a:xfrm>
                        </p:grpSpPr>
                        <p:cxnSp>
                          <p:nvCxnSpPr>
                            <p:cNvPr id="75" name="Straight Arrow Connector 74">
                              <a:extLst>
                                <a:ext uri="{FF2B5EF4-FFF2-40B4-BE49-F238E27FC236}">
                                  <a16:creationId xmlns:a16="http://schemas.microsoft.com/office/drawing/2014/main" id="{89A99BB4-F646-4126-98F5-18A1EF40336B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 flipH="1">
                              <a:off x="1407521" y="3548216"/>
                              <a:ext cx="1734285" cy="1982041"/>
                            </a:xfrm>
                            <a:prstGeom prst="straightConnector1">
                              <a:avLst/>
                            </a:prstGeom>
                            <a:ln w="38100">
                              <a:tailEnd type="triangle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76" name="Straight Arrow Connector 75">
                              <a:extLst>
                                <a:ext uri="{FF2B5EF4-FFF2-40B4-BE49-F238E27FC236}">
                                  <a16:creationId xmlns:a16="http://schemas.microsoft.com/office/drawing/2014/main" id="{A938AC3E-0C0A-4004-8B80-F47A34CBDC4C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 flipV="1">
                              <a:off x="2350008" y="3136392"/>
                              <a:ext cx="0" cy="1316735"/>
                            </a:xfrm>
                            <a:prstGeom prst="straightConnector1">
                              <a:avLst/>
                            </a:prstGeom>
                            <a:ln w="38100">
                              <a:tailEnd type="triangle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77" name="Straight Arrow Connector 76">
                              <a:extLst>
                                <a:ext uri="{FF2B5EF4-FFF2-40B4-BE49-F238E27FC236}">
                                  <a16:creationId xmlns:a16="http://schemas.microsoft.com/office/drawing/2014/main" id="{D4B5A9DB-7D47-4822-8F36-E2E2A116D48B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>
                              <a:off x="1656767" y="4453128"/>
                              <a:ext cx="1891105" cy="0"/>
                            </a:xfrm>
                            <a:prstGeom prst="straightConnector1">
                              <a:avLst/>
                            </a:prstGeom>
                            <a:ln w="38100">
                              <a:tailEnd type="triangle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</p:grpSp>
                      <mc:AlternateContent xmlns:mc="http://schemas.openxmlformats.org/markup-compatibility/2006" xmlns:a14="http://schemas.microsoft.com/office/drawing/2010/main">
                        <mc:Choice Requires="a14">
                          <p:sp>
                            <p:nvSpPr>
                              <p:cNvPr id="72" name="TextBox 71">
                                <a:extLst>
                                  <a:ext uri="{FF2B5EF4-FFF2-40B4-BE49-F238E27FC236}">
                                    <a16:creationId xmlns:a16="http://schemas.microsoft.com/office/drawing/2014/main" id="{2302CD17-1F1C-4B62-863B-8A7ADFF95F5D}"/>
                                  </a:ext>
                                </a:extLst>
                              </p:cNvPr>
                              <p:cNvSpPr txBox="1"/>
                              <p:nvPr/>
                            </p:nvSpPr>
                            <p:spPr>
                              <a:xfrm>
                                <a:off x="1301470" y="4961322"/>
                                <a:ext cx="133946" cy="276999"/>
                              </a:xfrm>
                              <a:prstGeom prst="rect">
                                <a:avLst/>
                              </a:prstGeom>
                              <a:noFill/>
                            </p:spPr>
                            <p:txBody>
                              <a:bodyPr wrap="none" lIns="0" tIns="0" rIns="0" bIns="0" rtlCol="0">
                                <a:spAutoFit/>
                              </a:bodyPr>
                              <a:lstStyle/>
                              <a:p>
                                <a:pPr/>
                                <a14:m>
                                  <m:oMathPara xmlns:m="http://schemas.openxmlformats.org/officeDocument/2006/math">
                                    <m:oMathParaPr>
                                      <m:jc m:val="centerGroup"/>
                                    </m:oMathParaPr>
                                    <m:oMath xmlns:m="http://schemas.openxmlformats.org/officeDocument/2006/math"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oMath>
                                  </m:oMathPara>
                                </a14:m>
                                <a:endParaRPr lang="en-US" dirty="0"/>
                              </a:p>
                            </p:txBody>
                          </p:sp>
                        </mc:Choice>
                        <mc:Fallback xmlns="">
                          <p:sp>
                            <p:nvSpPr>
                              <p:cNvPr id="72" name="TextBox 71">
                                <a:extLst>
                                  <a:ext uri="{FF2B5EF4-FFF2-40B4-BE49-F238E27FC236}">
                                    <a16:creationId xmlns:a16="http://schemas.microsoft.com/office/drawing/2014/main" id="{2302CD17-1F1C-4B62-863B-8A7ADFF95F5D}"/>
                                  </a:ext>
                                </a:extLst>
                              </p:cNvPr>
                              <p:cNvSpPr txBox="1">
                                <a:spLocks noRot="1" noChangeAspect="1" noMove="1" noResize="1" noEditPoints="1" noAdjustHandles="1" noChangeArrowheads="1" noChangeShapeType="1" noTextEdit="1"/>
                              </p:cNvSpPr>
                              <p:nvPr/>
                            </p:nvSpPr>
                            <p:spPr>
                              <a:xfrm>
                                <a:off x="1301470" y="4961322"/>
                                <a:ext cx="133946" cy="276999"/>
                              </a:xfrm>
                              <a:prstGeom prst="rect">
                                <a:avLst/>
                              </a:prstGeom>
                              <a:blipFill>
                                <a:blip r:embed="rId11"/>
                                <a:stretch>
                                  <a:fillRect l="-32000" r="-28000"/>
                                </a:stretch>
                              </a:blipFill>
                            </p:spPr>
                            <p:txBody>
                              <a:bodyPr/>
                              <a:lstStyle/>
                              <a:p>
                                <a:r>
                                  <a:rPr lang="en-US">
                                    <a:noFill/>
                                  </a:rPr>
                                  <a:t> </a:t>
                                </a:r>
                              </a:p>
                            </p:txBody>
                          </p:sp>
                        </mc:Fallback>
                      </mc:AlternateContent>
                      <mc:AlternateContent xmlns:mc="http://schemas.openxmlformats.org/markup-compatibility/2006" xmlns:a14="http://schemas.microsoft.com/office/drawing/2010/main">
                        <mc:Choice Requires="a14">
                          <p:sp>
                            <p:nvSpPr>
                              <p:cNvPr id="73" name="TextBox 72">
                                <a:extLst>
                                  <a:ext uri="{FF2B5EF4-FFF2-40B4-BE49-F238E27FC236}">
                                    <a16:creationId xmlns:a16="http://schemas.microsoft.com/office/drawing/2014/main" id="{E6911E53-5DFE-474C-B0B6-2287B92ED6CE}"/>
                                  </a:ext>
                                </a:extLst>
                              </p:cNvPr>
                              <p:cNvSpPr txBox="1"/>
                              <p:nvPr/>
                            </p:nvSpPr>
                            <p:spPr>
                              <a:xfrm>
                                <a:off x="3441181" y="4306823"/>
                                <a:ext cx="140231" cy="276999"/>
                              </a:xfrm>
                              <a:prstGeom prst="rect">
                                <a:avLst/>
                              </a:prstGeom>
                              <a:noFill/>
                            </p:spPr>
                            <p:txBody>
                              <a:bodyPr wrap="none" lIns="0" tIns="0" rIns="0" bIns="0" rtlCol="0">
                                <a:spAutoFit/>
                              </a:bodyPr>
                              <a:lstStyle/>
                              <a:p>
                                <a:pPr/>
                                <a14:m>
                                  <m:oMathPara xmlns:m="http://schemas.openxmlformats.org/officeDocument/2006/math">
                                    <m:oMathParaPr>
                                      <m:jc m:val="centerGroup"/>
                                    </m:oMathParaPr>
                                    <m:oMath xmlns:m="http://schemas.openxmlformats.org/officeDocument/2006/math"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oMath>
                                  </m:oMathPara>
                                </a14:m>
                                <a:endParaRPr lang="en-US" dirty="0"/>
                              </a:p>
                            </p:txBody>
                          </p:sp>
                        </mc:Choice>
                        <mc:Fallback xmlns="">
                          <p:sp>
                            <p:nvSpPr>
                              <p:cNvPr id="30" name="TextBox 29">
                                <a:extLst>
                                  <a:ext uri="{FF2B5EF4-FFF2-40B4-BE49-F238E27FC236}">
                                    <a16:creationId xmlns:a16="http://schemas.microsoft.com/office/drawing/2014/main" id="{7B725888-AF80-4611-B2BC-FB0B3D83EEC2}"/>
                                  </a:ext>
                                </a:extLst>
                              </p:cNvPr>
                              <p:cNvSpPr txBox="1">
                                <a:spLocks noRot="1" noChangeAspect="1" noMove="1" noResize="1" noEditPoints="1" noAdjustHandles="1" noChangeArrowheads="1" noChangeShapeType="1" noTextEdit="1"/>
                              </p:cNvSpPr>
                              <p:nvPr/>
                            </p:nvSpPr>
                            <p:spPr>
                              <a:xfrm>
                                <a:off x="3441181" y="4306823"/>
                                <a:ext cx="140231" cy="276999"/>
                              </a:xfrm>
                              <a:prstGeom prst="rect">
                                <a:avLst/>
                              </a:prstGeom>
                              <a:blipFill>
                                <a:blip r:embed="rId6"/>
                                <a:stretch>
                                  <a:fillRect l="-60870" t="-2222" r="-56522" b="-35556"/>
                                </a:stretch>
                              </a:blipFill>
                            </p:spPr>
                            <p:txBody>
                              <a:bodyPr/>
                              <a:lstStyle/>
                              <a:p>
                                <a:r>
                                  <a:rPr lang="en-US">
                                    <a:noFill/>
                                  </a:rPr>
                                  <a:t> </a:t>
                                </a:r>
                              </a:p>
                            </p:txBody>
                          </p:sp>
                        </mc:Fallback>
                      </mc:AlternateContent>
                      <mc:AlternateContent xmlns:mc="http://schemas.openxmlformats.org/markup-compatibility/2006" xmlns:a14="http://schemas.microsoft.com/office/drawing/2010/main">
                        <mc:Choice Requires="a14">
                          <p:sp>
                            <p:nvSpPr>
                              <p:cNvPr id="74" name="TextBox 73">
                                <a:extLst>
                                  <a:ext uri="{FF2B5EF4-FFF2-40B4-BE49-F238E27FC236}">
                                    <a16:creationId xmlns:a16="http://schemas.microsoft.com/office/drawing/2014/main" id="{5C661454-2B05-4506-94E7-054063C50E49}"/>
                                  </a:ext>
                                </a:extLst>
                              </p:cNvPr>
                              <p:cNvSpPr txBox="1"/>
                              <p:nvPr/>
                            </p:nvSpPr>
                            <p:spPr>
                              <a:xfrm>
                                <a:off x="2356270" y="2798617"/>
                                <a:ext cx="186268" cy="276999"/>
                              </a:xfrm>
                              <a:prstGeom prst="rect">
                                <a:avLst/>
                              </a:prstGeom>
                              <a:noFill/>
                            </p:spPr>
                            <p:txBody>
                              <a:bodyPr wrap="none" lIns="0" tIns="0" rIns="0" bIns="0" rtlCol="0">
                                <a:spAutoFit/>
                              </a:bodyPr>
                              <a:lstStyle/>
                              <a:p>
                                <a:pPr/>
                                <a14:m>
                                  <m:oMathPara xmlns:m="http://schemas.openxmlformats.org/officeDocument/2006/math">
                                    <m:oMathParaPr>
                                      <m:jc m:val="centerGroup"/>
                                    </m:oMathParaPr>
                                    <m:oMath xmlns:m="http://schemas.openxmlformats.org/officeDocument/2006/math"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oMath>
                                  </m:oMathPara>
                                </a14:m>
                                <a:endParaRPr lang="en-US" dirty="0"/>
                              </a:p>
                            </p:txBody>
                          </p:sp>
                        </mc:Choice>
                        <mc:Fallback xmlns="">
                          <p:sp>
                            <p:nvSpPr>
                              <p:cNvPr id="31" name="TextBox 30">
                                <a:extLst>
                                  <a:ext uri="{FF2B5EF4-FFF2-40B4-BE49-F238E27FC236}">
                                    <a16:creationId xmlns:a16="http://schemas.microsoft.com/office/drawing/2014/main" id="{A95247BE-30DF-43E4-8E3D-C883BB8B28B4}"/>
                                  </a:ext>
                                </a:extLst>
                              </p:cNvPr>
                              <p:cNvSpPr txBox="1">
                                <a:spLocks noRot="1" noChangeAspect="1" noMove="1" noResize="1" noEditPoints="1" noAdjustHandles="1" noChangeArrowheads="1" noChangeShapeType="1" noTextEdit="1"/>
                              </p:cNvSpPr>
                              <p:nvPr/>
                            </p:nvSpPr>
                            <p:spPr>
                              <a:xfrm>
                                <a:off x="2356270" y="2798617"/>
                                <a:ext cx="186268" cy="276999"/>
                              </a:xfrm>
                              <a:prstGeom prst="rect">
                                <a:avLst/>
                              </a:prstGeom>
                              <a:blipFill>
                                <a:blip r:embed="rId7"/>
                                <a:stretch>
                                  <a:fillRect l="-32258" r="-25806" b="-6522"/>
                                </a:stretch>
                              </a:blipFill>
                            </p:spPr>
                            <p:txBody>
                              <a:bodyPr/>
                              <a:lstStyle/>
                              <a:p>
                                <a:r>
                                  <a:rPr lang="en-US">
                                    <a:noFill/>
                                  </a:rPr>
                                  <a:t> </a:t>
                                </a:r>
                              </a:p>
                            </p:txBody>
                          </p:sp>
                        </mc:Fallback>
                      </mc:AlternateContent>
                    </p:grpSp>
                    <p:cxnSp>
                      <p:nvCxnSpPr>
                        <p:cNvPr id="65" name="Straight Arrow Connector 64">
                          <a:extLst>
                            <a:ext uri="{FF2B5EF4-FFF2-40B4-BE49-F238E27FC236}">
                              <a16:creationId xmlns:a16="http://schemas.microsoft.com/office/drawing/2014/main" id="{A2B7CB8C-D5C8-4CFD-987E-EAA04026B020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>
                          <a:off x="5738020" y="4168323"/>
                          <a:ext cx="296919" cy="972092"/>
                        </a:xfrm>
                        <a:prstGeom prst="straightConnector1">
                          <a:avLst/>
                        </a:prstGeom>
                        <a:ln w="38100">
                          <a:solidFill>
                            <a:schemeClr val="accent2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66" name="Straight Arrow Connector 65">
                          <a:extLst>
                            <a:ext uri="{FF2B5EF4-FFF2-40B4-BE49-F238E27FC236}">
                              <a16:creationId xmlns:a16="http://schemas.microsoft.com/office/drawing/2014/main" id="{705BB10B-492C-4AE2-BEB4-BC9C4342F693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V="1">
                          <a:off x="5738019" y="3790741"/>
                          <a:ext cx="862087" cy="377582"/>
                        </a:xfrm>
                        <a:prstGeom prst="straightConnector1">
                          <a:avLst/>
                        </a:prstGeom>
                        <a:ln w="38100">
                          <a:solidFill>
                            <a:schemeClr val="accent2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67" name="Straight Arrow Connector 66">
                          <a:extLst>
                            <a:ext uri="{FF2B5EF4-FFF2-40B4-BE49-F238E27FC236}">
                              <a16:creationId xmlns:a16="http://schemas.microsoft.com/office/drawing/2014/main" id="{3CDF23D3-00AA-4509-A44A-8A8BED3304D9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V="1">
                          <a:off x="5738020" y="3025993"/>
                          <a:ext cx="0" cy="1142330"/>
                        </a:xfrm>
                        <a:prstGeom prst="straightConnector1">
                          <a:avLst/>
                        </a:prstGeom>
                        <a:ln w="38100">
                          <a:solidFill>
                            <a:schemeClr val="accent2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mc:AlternateContent xmlns:mc="http://schemas.openxmlformats.org/markup-compatibility/2006" xmlns:a14="http://schemas.microsoft.com/office/drawing/2010/main">
                      <mc:Choice Requires="a14">
                        <p:sp>
                          <p:nvSpPr>
                            <p:cNvPr id="68" name="TextBox 67">
                              <a:extLst>
                                <a:ext uri="{FF2B5EF4-FFF2-40B4-BE49-F238E27FC236}">
                                  <a16:creationId xmlns:a16="http://schemas.microsoft.com/office/drawing/2014/main" id="{15BAC27F-49C8-452E-8C1D-6A2F12F39234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5691667" y="4830477"/>
                              <a:ext cx="185948" cy="276999"/>
                            </a:xfrm>
                            <a:prstGeom prst="rect">
                              <a:avLst/>
                            </a:prstGeom>
                            <a:noFill/>
                          </p:spPr>
                          <p:txBody>
                            <a:bodyPr wrap="none" lIns="0" tIns="0" rIns="0" bIns="0" rtlCol="0">
                              <a:spAutoFit/>
                            </a:bodyPr>
                            <a:lstStyle/>
                            <a:p>
                              <a:pPr/>
                              <a14:m>
                                <m:oMathPara xmlns:m="http://schemas.openxmlformats.org/officeDocument/2006/math">
                                  <m:oMathParaPr>
                                    <m:jc m:val="centerGroup"/>
                                  </m:oMathParaPr>
                                  <m:oMath xmlns:m="http://schemas.openxmlformats.org/officeDocument/2006/math"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oMath>
                                </m:oMathPara>
                              </a14:m>
                              <a:endParaRPr lang="en-US" dirty="0"/>
                            </a:p>
                          </p:txBody>
                        </p:sp>
                      </mc:Choice>
                      <mc:Fallback xmlns="">
                        <p:sp>
                          <p:nvSpPr>
                            <p:cNvPr id="54" name="TextBox 53">
                              <a:extLst>
                                <a:ext uri="{FF2B5EF4-FFF2-40B4-BE49-F238E27FC236}">
                                  <a16:creationId xmlns:a16="http://schemas.microsoft.com/office/drawing/2014/main" id="{06BCB475-D6B7-4DFB-8FCA-959C7C453CE2}"/>
                                </a:ext>
                              </a:extLst>
                            </p:cNvPr>
                            <p:cNvSpPr txBox="1">
                              <a:spLocks noRot="1" noChangeAspect="1" noMove="1" noResize="1" noEditPoints="1" noAdjustHandles="1" noChangeArrowheads="1" noChangeShapeType="1" noTextEdit="1"/>
                            </p:cNvSpPr>
                            <p:nvPr/>
                          </p:nvSpPr>
                          <p:spPr>
                            <a:xfrm>
                              <a:off x="5691667" y="4830477"/>
                              <a:ext cx="185948" cy="276999"/>
                            </a:xfrm>
                            <a:prstGeom prst="rect">
                              <a:avLst/>
                            </a:prstGeom>
                            <a:blipFill>
                              <a:blip r:embed="rId8"/>
                              <a:stretch>
                                <a:fillRect l="-36667" t="-2174" r="-36667" b="-8696"/>
                              </a:stretch>
                            </a:blipFill>
                          </p:spPr>
                          <p:txBody>
                            <a:bodyPr/>
                            <a:lstStyle/>
                            <a:p>
                              <a:r>
                                <a:rPr lang="en-US">
                                  <a:noFill/>
                                </a:rPr>
                                <a:t> </a:t>
                              </a:r>
                            </a:p>
                          </p:txBody>
                        </p:sp>
                      </mc:Fallback>
                    </mc:AlternateContent>
                    <mc:AlternateContent xmlns:mc="http://schemas.openxmlformats.org/markup-compatibility/2006" xmlns:a14="http://schemas.microsoft.com/office/drawing/2010/main">
                      <mc:Choice Requires="a14">
                        <p:sp>
                          <p:nvSpPr>
                            <p:cNvPr id="69" name="TextBox 68">
                              <a:extLst>
                                <a:ext uri="{FF2B5EF4-FFF2-40B4-BE49-F238E27FC236}">
                                  <a16:creationId xmlns:a16="http://schemas.microsoft.com/office/drawing/2014/main" id="{7E4A853F-DED0-4DF1-AD0E-A92958BAC4BE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6708991" y="3513742"/>
                              <a:ext cx="195566" cy="276999"/>
                            </a:xfrm>
                            <a:prstGeom prst="rect">
                              <a:avLst/>
                            </a:prstGeom>
                            <a:noFill/>
                          </p:spPr>
                          <p:txBody>
                            <a:bodyPr wrap="none" lIns="0" tIns="0" rIns="0" bIns="0" rtlCol="0">
                              <a:spAutoFit/>
                            </a:bodyPr>
                            <a:lstStyle/>
                            <a:p>
                              <a:pPr/>
                              <a14:m>
                                <m:oMathPara xmlns:m="http://schemas.openxmlformats.org/officeDocument/2006/math">
                                  <m:oMathParaPr>
                                    <m:jc m:val="centerGroup"/>
                                  </m:oMathParaPr>
                                  <m:oMath xmlns:m="http://schemas.openxmlformats.org/officeDocument/2006/math"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oMath>
                                </m:oMathPara>
                              </a14:m>
                              <a:endParaRPr lang="en-US" dirty="0"/>
                            </a:p>
                          </p:txBody>
                        </p:sp>
                      </mc:Choice>
                      <mc:Fallback xmlns="">
                        <p:sp>
                          <p:nvSpPr>
                            <p:cNvPr id="55" name="TextBox 54">
                              <a:extLst>
                                <a:ext uri="{FF2B5EF4-FFF2-40B4-BE49-F238E27FC236}">
                                  <a16:creationId xmlns:a16="http://schemas.microsoft.com/office/drawing/2014/main" id="{DEA75137-301E-4135-A4DB-E78AECA47F2D}"/>
                                </a:ext>
                              </a:extLst>
                            </p:cNvPr>
                            <p:cNvSpPr txBox="1">
                              <a:spLocks noRot="1" noChangeAspect="1" noMove="1" noResize="1" noEditPoints="1" noAdjustHandles="1" noChangeArrowheads="1" noChangeShapeType="1" noTextEdit="1"/>
                            </p:cNvSpPr>
                            <p:nvPr/>
                          </p:nvSpPr>
                          <p:spPr>
                            <a:xfrm>
                              <a:off x="6708991" y="3513742"/>
                              <a:ext cx="195566" cy="276999"/>
                            </a:xfrm>
                            <a:prstGeom prst="rect">
                              <a:avLst/>
                            </a:prstGeom>
                            <a:blipFill>
                              <a:blip r:embed="rId9"/>
                              <a:stretch>
                                <a:fillRect l="-46875" t="-6522" r="-46875" b="-34783"/>
                              </a:stretch>
                            </a:blipFill>
                          </p:spPr>
                          <p:txBody>
                            <a:bodyPr/>
                            <a:lstStyle/>
                            <a:p>
                              <a:r>
                                <a:rPr lang="en-US">
                                  <a:noFill/>
                                </a:rPr>
                                <a:t> </a:t>
                              </a:r>
                            </a:p>
                          </p:txBody>
                        </p:sp>
                      </mc:Fallback>
                    </mc:AlternateContent>
                  </p:grpSp>
                  <p:sp>
                    <p:nvSpPr>
                      <p:cNvPr id="62" name="Arc 61">
                        <a:extLst>
                          <a:ext uri="{FF2B5EF4-FFF2-40B4-BE49-F238E27FC236}">
                            <a16:creationId xmlns:a16="http://schemas.microsoft.com/office/drawing/2014/main" id="{3C228F4E-B757-446F-AA8E-500BC8FA58F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154872" y="3880013"/>
                        <a:ext cx="320040" cy="576621"/>
                      </a:xfrm>
                      <a:prstGeom prst="arc">
                        <a:avLst>
                          <a:gd name="adj1" fmla="val 17243924"/>
                          <a:gd name="adj2" fmla="val 0"/>
                        </a:avLst>
                      </a:prstGeom>
                      <a:ln>
                        <a:headEnd type="arrow" w="med" len="med"/>
                        <a:tailEnd type="none" w="med" len="med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63" name="Arc 62">
                        <a:extLst>
                          <a:ext uri="{FF2B5EF4-FFF2-40B4-BE49-F238E27FC236}">
                            <a16:creationId xmlns:a16="http://schemas.microsoft.com/office/drawing/2014/main" id="{1EBCC2D8-7376-433B-86EE-41DAB70BA321}"/>
                          </a:ext>
                        </a:extLst>
                      </p:cNvPr>
                      <p:cNvSpPr/>
                      <p:nvPr/>
                    </p:nvSpPr>
                    <p:spPr>
                      <a:xfrm rot="7116620">
                        <a:off x="5452805" y="3969759"/>
                        <a:ext cx="320040" cy="576621"/>
                      </a:xfrm>
                      <a:prstGeom prst="arc">
                        <a:avLst>
                          <a:gd name="adj1" fmla="val 17243924"/>
                          <a:gd name="adj2" fmla="val 0"/>
                        </a:avLst>
                      </a:prstGeom>
                      <a:ln>
                        <a:headEnd type="arrow" w="med" len="med"/>
                        <a:tailEnd type="none" w="med" len="med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cxnSp>
                  <p:nvCxnSpPr>
                    <p:cNvPr id="50" name="Straight Arrow Connector 49">
                      <a:extLst>
                        <a:ext uri="{FF2B5EF4-FFF2-40B4-BE49-F238E27FC236}">
                          <a16:creationId xmlns:a16="http://schemas.microsoft.com/office/drawing/2014/main" id="{8AD0896B-D57F-400B-B8BD-E42FCA303E2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9113385" y="4168323"/>
                      <a:ext cx="425048" cy="174405"/>
                    </a:xfrm>
                    <a:prstGeom prst="straightConnector1">
                      <a:avLst/>
                    </a:prstGeom>
                    <a:ln w="38100">
                      <a:solidFill>
                        <a:srgbClr val="00B050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1" name="Straight Arrow Connector 50">
                      <a:extLst>
                        <a:ext uri="{FF2B5EF4-FFF2-40B4-BE49-F238E27FC236}">
                          <a16:creationId xmlns:a16="http://schemas.microsoft.com/office/drawing/2014/main" id="{9D286A5D-76E6-4F1E-B7D5-DC2EDF2D196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9107389" y="3857212"/>
                      <a:ext cx="701629" cy="304834"/>
                    </a:xfrm>
                    <a:prstGeom prst="straightConnector1">
                      <a:avLst/>
                    </a:prstGeom>
                    <a:ln w="38100">
                      <a:solidFill>
                        <a:srgbClr val="00B050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2" name="Straight Arrow Connector 51">
                      <a:extLst>
                        <a:ext uri="{FF2B5EF4-FFF2-40B4-BE49-F238E27FC236}">
                          <a16:creationId xmlns:a16="http://schemas.microsoft.com/office/drawing/2014/main" id="{90A146C0-0341-4CAE-88C4-00781B01406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9107390" y="3128588"/>
                      <a:ext cx="346282" cy="1033458"/>
                    </a:xfrm>
                    <a:prstGeom prst="straightConnector1">
                      <a:avLst/>
                    </a:prstGeom>
                    <a:ln w="38100">
                      <a:solidFill>
                        <a:srgbClr val="00B050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53" name="TextBox 52">
                          <a:extLst>
                            <a:ext uri="{FF2B5EF4-FFF2-40B4-BE49-F238E27FC236}">
                              <a16:creationId xmlns:a16="http://schemas.microsoft.com/office/drawing/2014/main" id="{DE396C35-E060-4607-BE42-FA11FAB105F0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10235679" y="3513741"/>
                          <a:ext cx="254878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′′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p:txBody>
                    </p:sp>
                  </mc:Choice>
                  <mc:Fallback xmlns="">
                    <p:sp>
                      <p:nvSpPr>
                        <p:cNvPr id="87" name="TextBox 86">
                          <a:extLst>
                            <a:ext uri="{FF2B5EF4-FFF2-40B4-BE49-F238E27FC236}">
                              <a16:creationId xmlns:a16="http://schemas.microsoft.com/office/drawing/2014/main" id="{C4961C43-DFAA-4E45-BF8B-BFCAD921373F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10235679" y="3513741"/>
                          <a:ext cx="254878" cy="276999"/>
                        </a:xfrm>
                        <a:prstGeom prst="rect">
                          <a:avLst/>
                        </a:prstGeom>
                        <a:blipFill>
                          <a:blip r:embed="rId12"/>
                          <a:stretch>
                            <a:fillRect l="-25532" t="-5882" r="-27660" b="-21569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54" name="TextBox 53">
                          <a:extLst>
                            <a:ext uri="{FF2B5EF4-FFF2-40B4-BE49-F238E27FC236}">
                              <a16:creationId xmlns:a16="http://schemas.microsoft.com/office/drawing/2014/main" id="{2DD3CD60-6BB6-4CA5-B7EE-82E5BBD69F92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9542832" y="4364990"/>
                          <a:ext cx="245260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′′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p:txBody>
                    </p:sp>
                  </mc:Choice>
                  <mc:Fallback xmlns="">
                    <p:sp>
                      <p:nvSpPr>
                        <p:cNvPr id="88" name="TextBox 87">
                          <a:extLst>
                            <a:ext uri="{FF2B5EF4-FFF2-40B4-BE49-F238E27FC236}">
                              <a16:creationId xmlns:a16="http://schemas.microsoft.com/office/drawing/2014/main" id="{F4D98E70-1FC8-48C2-A2F7-8263146D1A37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9542832" y="4364990"/>
                          <a:ext cx="245260" cy="276999"/>
                        </a:xfrm>
                        <a:prstGeom prst="rect">
                          <a:avLst/>
                        </a:prstGeom>
                        <a:blipFill>
                          <a:blip r:embed="rId13"/>
                          <a:stretch>
                            <a:fillRect l="-17778" t="-4000" r="-20000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p:sp>
                  <p:nvSpPr>
                    <p:cNvPr id="56" name="Arc 55">
                      <a:extLst>
                        <a:ext uri="{FF2B5EF4-FFF2-40B4-BE49-F238E27FC236}">
                          <a16:creationId xmlns:a16="http://schemas.microsoft.com/office/drawing/2014/main" id="{9F8111C8-2A04-4F41-98D6-5AD4D829C8E4}"/>
                        </a:ext>
                      </a:extLst>
                    </p:cNvPr>
                    <p:cNvSpPr/>
                    <p:nvPr/>
                  </p:nvSpPr>
                  <p:spPr>
                    <a:xfrm rot="2792661">
                      <a:off x="8974576" y="4122159"/>
                      <a:ext cx="320040" cy="576621"/>
                    </a:xfrm>
                    <a:prstGeom prst="arc">
                      <a:avLst>
                        <a:gd name="adj1" fmla="val 17243924"/>
                        <a:gd name="adj2" fmla="val 0"/>
                      </a:avLst>
                    </a:prstGeom>
                    <a:ln>
                      <a:solidFill>
                        <a:schemeClr val="tx1"/>
                      </a:solidFill>
                      <a:headEnd type="arrow" w="med" len="med"/>
                      <a:tailEnd type="none" w="med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7" name="Arc 56">
                      <a:extLst>
                        <a:ext uri="{FF2B5EF4-FFF2-40B4-BE49-F238E27FC236}">
                          <a16:creationId xmlns:a16="http://schemas.microsoft.com/office/drawing/2014/main" id="{A806A332-1C4D-4049-9B1A-BBC990529177}"/>
                        </a:ext>
                      </a:extLst>
                    </p:cNvPr>
                    <p:cNvSpPr/>
                    <p:nvPr/>
                  </p:nvSpPr>
                  <p:spPr>
                    <a:xfrm rot="15818216">
                      <a:off x="8945722" y="3302926"/>
                      <a:ext cx="320040" cy="576621"/>
                    </a:xfrm>
                    <a:prstGeom prst="arc">
                      <a:avLst>
                        <a:gd name="adj1" fmla="val 212719"/>
                        <a:gd name="adj2" fmla="val 3877416"/>
                      </a:avLst>
                    </a:prstGeom>
                    <a:ln>
                      <a:solidFill>
                        <a:schemeClr val="tx1"/>
                      </a:solidFill>
                      <a:headEnd type="arrow" w="med" len="med"/>
                      <a:tailEnd type="none" w="med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cxnSp>
                  <p:nvCxnSpPr>
                    <p:cNvPr id="58" name="Straight Connector 57">
                      <a:extLst>
                        <a:ext uri="{FF2B5EF4-FFF2-40B4-BE49-F238E27FC236}">
                          <a16:creationId xmlns:a16="http://schemas.microsoft.com/office/drawing/2014/main" id="{FE9A3912-6978-479D-A2EF-EAF64B61604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9453671" y="4364990"/>
                      <a:ext cx="0" cy="846960"/>
                    </a:xfrm>
                    <a:prstGeom prst="line">
                      <a:avLst/>
                    </a:prstGeom>
                    <a:ln w="19050">
                      <a:prstDash val="lg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9" name="Straight Connector 58">
                      <a:extLst>
                        <a:ext uri="{FF2B5EF4-FFF2-40B4-BE49-F238E27FC236}">
                          <a16:creationId xmlns:a16="http://schemas.microsoft.com/office/drawing/2014/main" id="{A8BBD729-9478-46FA-9F6C-062A9D0488F7}"/>
                        </a:ext>
                      </a:extLst>
                    </p:cNvPr>
                    <p:cNvCxnSpPr>
                      <a:cxnSpLocks/>
                      <a:stCxn id="73" idx="0"/>
                    </p:cNvCxnSpPr>
                    <p:nvPr/>
                  </p:nvCxnSpPr>
                  <p:spPr>
                    <a:xfrm flipH="1">
                      <a:off x="9453671" y="4168323"/>
                      <a:ext cx="851584" cy="1043627"/>
                    </a:xfrm>
                    <a:prstGeom prst="line">
                      <a:avLst/>
                    </a:prstGeom>
                    <a:ln w="19050">
                      <a:prstDash val="lg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0" name="Straight Connector 59">
                      <a:extLst>
                        <a:ext uri="{FF2B5EF4-FFF2-40B4-BE49-F238E27FC236}">
                          <a16:creationId xmlns:a16="http://schemas.microsoft.com/office/drawing/2014/main" id="{38176EF0-1C99-4F33-AA4B-F6F128D8D51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8234340" y="5200688"/>
                      <a:ext cx="1194748" cy="0"/>
                    </a:xfrm>
                    <a:prstGeom prst="line">
                      <a:avLst/>
                    </a:prstGeom>
                    <a:ln w="19050">
                      <a:prstDash val="lg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46" name="Straight Connector 45">
                    <a:extLst>
                      <a:ext uri="{FF2B5EF4-FFF2-40B4-BE49-F238E27FC236}">
                        <a16:creationId xmlns:a16="http://schemas.microsoft.com/office/drawing/2014/main" id="{C5127ACC-1F20-4E23-BA6F-6D9FF9A9AD3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9995283" y="2165090"/>
                    <a:ext cx="0" cy="741173"/>
                  </a:xfrm>
                  <a:prstGeom prst="line">
                    <a:avLst/>
                  </a:prstGeom>
                  <a:ln w="19050">
                    <a:prstDash val="lg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" name="Straight Connector 46">
                    <a:extLst>
                      <a:ext uri="{FF2B5EF4-FFF2-40B4-BE49-F238E27FC236}">
                        <a16:creationId xmlns:a16="http://schemas.microsoft.com/office/drawing/2014/main" id="{45331FC0-7758-4338-BB07-06975215400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8961121" y="2874173"/>
                    <a:ext cx="1039453" cy="1273860"/>
                  </a:xfrm>
                  <a:prstGeom prst="line">
                    <a:avLst/>
                  </a:prstGeom>
                  <a:ln w="19050">
                    <a:prstDash val="lg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" name="Straight Connector 47">
                    <a:extLst>
                      <a:ext uri="{FF2B5EF4-FFF2-40B4-BE49-F238E27FC236}">
                        <a16:creationId xmlns:a16="http://schemas.microsoft.com/office/drawing/2014/main" id="{2416933E-5430-4CF6-87EE-BBEB35B2936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0016542" y="2926400"/>
                    <a:ext cx="371384" cy="0"/>
                  </a:xfrm>
                  <a:prstGeom prst="line">
                    <a:avLst/>
                  </a:prstGeom>
                  <a:ln w="19050">
                    <a:prstDash val="lg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44" name="Arrow: Curved Right 43">
                  <a:extLst>
                    <a:ext uri="{FF2B5EF4-FFF2-40B4-BE49-F238E27FC236}">
                      <a16:creationId xmlns:a16="http://schemas.microsoft.com/office/drawing/2014/main" id="{BF983E75-6D69-44E5-B3CD-17482BA67FA3}"/>
                    </a:ext>
                  </a:extLst>
                </p:cNvPr>
                <p:cNvSpPr/>
                <p:nvPr/>
              </p:nvSpPr>
              <p:spPr>
                <a:xfrm rot="16200000">
                  <a:off x="9837772" y="3514551"/>
                  <a:ext cx="637342" cy="580246"/>
                </a:xfrm>
                <a:prstGeom prst="curvedRightArrow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532A2E4D-2C66-4F80-9E8E-11B0E4231F4C}"/>
                  </a:ext>
                </a:extLst>
              </p:cNvPr>
              <p:cNvSpPr/>
              <p:nvPr/>
            </p:nvSpPr>
            <p:spPr>
              <a:xfrm>
                <a:off x="9926950" y="4464294"/>
                <a:ext cx="89592" cy="895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AA9404DA-56BF-4D3B-9B1C-8F8D0E8470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17770" y="3841716"/>
              <a:ext cx="489998" cy="212889"/>
            </a:xfrm>
            <a:prstGeom prst="straightConnector1">
              <a:avLst/>
            </a:prstGeom>
            <a:ln w="38100">
              <a:solidFill>
                <a:srgbClr val="00B05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5" name="Slide Number Placeholder 63">
            <a:extLst>
              <a:ext uri="{FF2B5EF4-FFF2-40B4-BE49-F238E27FC236}">
                <a16:creationId xmlns:a16="http://schemas.microsoft.com/office/drawing/2014/main" id="{FE5EDD11-B821-4CDE-8076-22DFDFB45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8BAA5BD9-439A-4620-BA17-F54B27AE26E9}" type="slidenum">
              <a:rPr lang="en-US" smtClean="0"/>
              <a:t>10</a:t>
            </a:fld>
            <a:endParaRPr lang="en-US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464BF93C-CFDB-4F5D-AED4-A783AD4A17C8}"/>
              </a:ext>
            </a:extLst>
          </p:cNvPr>
          <p:cNvSpPr txBox="1"/>
          <p:nvPr/>
        </p:nvSpPr>
        <p:spPr>
          <a:xfrm>
            <a:off x="897990" y="1261568"/>
            <a:ext cx="4562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How to calculate Azimuth, Elevation Rotations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A9A95CD0-C6DB-4B04-8DE5-9B8DBC7AD9A9}"/>
              </a:ext>
            </a:extLst>
          </p:cNvPr>
          <p:cNvSpPr txBox="1"/>
          <p:nvPr/>
        </p:nvSpPr>
        <p:spPr>
          <a:xfrm>
            <a:off x="1267719" y="4339907"/>
            <a:ext cx="1431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Fixed Frame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3CD31E27-423A-433B-B076-296C259EB8C9}"/>
              </a:ext>
            </a:extLst>
          </p:cNvPr>
          <p:cNvSpPr txBox="1"/>
          <p:nvPr/>
        </p:nvSpPr>
        <p:spPr>
          <a:xfrm>
            <a:off x="4313778" y="4395911"/>
            <a:ext cx="2135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Intermediate Frame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A4C08A35-DD5C-4D70-BBFD-D7738CF7B138}"/>
              </a:ext>
            </a:extLst>
          </p:cNvPr>
          <p:cNvSpPr txBox="1"/>
          <p:nvPr/>
        </p:nvSpPr>
        <p:spPr>
          <a:xfrm>
            <a:off x="8365388" y="4386915"/>
            <a:ext cx="1337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Body Frame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D666848-7E50-491B-8CAA-AA4A2FBD687E}"/>
                  </a:ext>
                </a:extLst>
              </p:cNvPr>
              <p:cNvSpPr txBox="1"/>
              <p:nvPr/>
            </p:nvSpPr>
            <p:spPr>
              <a:xfrm>
                <a:off x="4179880" y="5535876"/>
                <a:ext cx="1290738" cy="5211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tan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fName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den>
                          </m:f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D666848-7E50-491B-8CAA-AA4A2FBD68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9880" y="5535876"/>
                <a:ext cx="1290738" cy="52110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3D74F60-0F6A-4007-8606-66766F46CE8D}"/>
                  </a:ext>
                </a:extLst>
              </p:cNvPr>
              <p:cNvSpPr txBox="1"/>
              <p:nvPr/>
            </p:nvSpPr>
            <p:spPr>
              <a:xfrm>
                <a:off x="7864799" y="5476389"/>
                <a:ext cx="2010037" cy="5887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tan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fName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bSup>
                                    <m:sSub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Sup>
                                    <m:sSub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rad>
                            </m:den>
                          </m:f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3D74F60-0F6A-4007-8606-66766F46CE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4799" y="5476389"/>
                <a:ext cx="2010037" cy="58875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DE617843-4596-4E31-9494-DDB8959EBA7B}"/>
              </a:ext>
            </a:extLst>
          </p:cNvPr>
          <p:cNvCxnSpPr>
            <a:cxnSpLocks/>
          </p:cNvCxnSpPr>
          <p:nvPr/>
        </p:nvCxnSpPr>
        <p:spPr>
          <a:xfrm>
            <a:off x="1655455" y="3121922"/>
            <a:ext cx="332321" cy="1087995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C6C7BB7A-BA58-484B-9BEC-06319D354CBF}"/>
              </a:ext>
            </a:extLst>
          </p:cNvPr>
          <p:cNvCxnSpPr>
            <a:cxnSpLocks/>
          </p:cNvCxnSpPr>
          <p:nvPr/>
        </p:nvCxnSpPr>
        <p:spPr>
          <a:xfrm>
            <a:off x="1662164" y="3121922"/>
            <a:ext cx="475727" cy="19519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FB2F6D95-8012-485E-BBDD-3EF74714326C}"/>
              </a:ext>
            </a:extLst>
          </p:cNvPr>
          <p:cNvCxnSpPr>
            <a:cxnSpLocks/>
          </p:cNvCxnSpPr>
          <p:nvPr/>
        </p:nvCxnSpPr>
        <p:spPr>
          <a:xfrm>
            <a:off x="2043023" y="3342038"/>
            <a:ext cx="0" cy="947943"/>
          </a:xfrm>
          <a:prstGeom prst="line">
            <a:avLst/>
          </a:prstGeom>
          <a:ln w="19050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81B67570-00F1-498E-A84C-1CC6732A2BDB}"/>
              </a:ext>
            </a:extLst>
          </p:cNvPr>
          <p:cNvCxnSpPr>
            <a:cxnSpLocks/>
          </p:cNvCxnSpPr>
          <p:nvPr/>
        </p:nvCxnSpPr>
        <p:spPr>
          <a:xfrm flipH="1">
            <a:off x="2043023" y="3121922"/>
            <a:ext cx="953119" cy="1168059"/>
          </a:xfrm>
          <a:prstGeom prst="line">
            <a:avLst/>
          </a:prstGeom>
          <a:ln w="19050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20FEED68-80DE-4697-99E0-9FB4AE2B4FF5}"/>
              </a:ext>
            </a:extLst>
          </p:cNvPr>
          <p:cNvCxnSpPr>
            <a:cxnSpLocks/>
          </p:cNvCxnSpPr>
          <p:nvPr/>
        </p:nvCxnSpPr>
        <p:spPr>
          <a:xfrm>
            <a:off x="678310" y="4277377"/>
            <a:ext cx="1337198" cy="0"/>
          </a:xfrm>
          <a:prstGeom prst="line">
            <a:avLst/>
          </a:prstGeom>
          <a:ln w="19050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Oval 96">
            <a:extLst>
              <a:ext uri="{FF2B5EF4-FFF2-40B4-BE49-F238E27FC236}">
                <a16:creationId xmlns:a16="http://schemas.microsoft.com/office/drawing/2014/main" id="{879EB6A1-7F19-4B3B-B3A4-DF52B8F9D90E}"/>
              </a:ext>
            </a:extLst>
          </p:cNvPr>
          <p:cNvSpPr/>
          <p:nvPr/>
        </p:nvSpPr>
        <p:spPr>
          <a:xfrm>
            <a:off x="2023344" y="3265907"/>
            <a:ext cx="50204" cy="5020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6CFFF4F7-5774-4587-A794-98DDF67AA879}"/>
                  </a:ext>
                </a:extLst>
              </p:cNvPr>
              <p:cNvSpPr txBox="1"/>
              <p:nvPr/>
            </p:nvSpPr>
            <p:spPr>
              <a:xfrm>
                <a:off x="2174444" y="3219521"/>
                <a:ext cx="1040028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6CFFF4F7-5774-4587-A794-98DDF67AA8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4444" y="3219521"/>
                <a:ext cx="1040028" cy="276999"/>
              </a:xfrm>
              <a:prstGeom prst="rect">
                <a:avLst/>
              </a:prstGeom>
              <a:blipFill>
                <a:blip r:embed="rId19"/>
                <a:stretch>
                  <a:fillRect l="-7647" t="-2174" r="-8235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180BB788-46F3-4617-B67F-317AA99FE8CD}"/>
                  </a:ext>
                </a:extLst>
              </p:cNvPr>
              <p:cNvSpPr txBox="1"/>
              <p:nvPr/>
            </p:nvSpPr>
            <p:spPr>
              <a:xfrm>
                <a:off x="990338" y="5657930"/>
                <a:ext cx="170412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𝐺𝑖𝑣𝑒𝑛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180BB788-46F3-4617-B67F-317AA99FE8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338" y="5657930"/>
                <a:ext cx="1704120" cy="276999"/>
              </a:xfrm>
              <a:prstGeom prst="rect">
                <a:avLst/>
              </a:prstGeom>
              <a:blipFill>
                <a:blip r:embed="rId20"/>
                <a:stretch>
                  <a:fillRect l="-2857" b="-2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D1420C77-0A71-446B-8B8B-C043C5FC26E3}"/>
                  </a:ext>
                </a:extLst>
              </p:cNvPr>
              <p:cNvSpPr txBox="1"/>
              <p:nvPr/>
            </p:nvSpPr>
            <p:spPr>
              <a:xfrm>
                <a:off x="9099286" y="1566555"/>
                <a:ext cx="333709" cy="3100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′′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D1420C77-0A71-446B-8B8B-C043C5FC26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9286" y="1566555"/>
                <a:ext cx="333709" cy="310026"/>
              </a:xfrm>
              <a:prstGeom prst="rect">
                <a:avLst/>
              </a:prstGeom>
              <a:blipFill>
                <a:blip r:embed="rId21"/>
                <a:stretch>
                  <a:fillRect l="-14815" t="-3922" r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CE10BD34-E2E0-4CDC-8E58-AE3C050E81D8}"/>
                  </a:ext>
                </a:extLst>
              </p:cNvPr>
              <p:cNvSpPr txBox="1"/>
              <p:nvPr/>
            </p:nvSpPr>
            <p:spPr>
              <a:xfrm>
                <a:off x="8399148" y="1697017"/>
                <a:ext cx="23884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CE10BD34-E2E0-4CDC-8E58-AE3C050E81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9148" y="1697017"/>
                <a:ext cx="238847" cy="276999"/>
              </a:xfrm>
              <a:prstGeom prst="rect">
                <a:avLst/>
              </a:prstGeom>
              <a:blipFill>
                <a:blip r:embed="rId22"/>
                <a:stretch>
                  <a:fillRect l="-28205" t="-2174" r="-28205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" name="Oval 91">
            <a:extLst>
              <a:ext uri="{FF2B5EF4-FFF2-40B4-BE49-F238E27FC236}">
                <a16:creationId xmlns:a16="http://schemas.microsoft.com/office/drawing/2014/main" id="{3E42880D-3726-4673-A1B9-0FEDC8326FA0}"/>
              </a:ext>
            </a:extLst>
          </p:cNvPr>
          <p:cNvSpPr/>
          <p:nvPr/>
        </p:nvSpPr>
        <p:spPr>
          <a:xfrm>
            <a:off x="1924683" y="3163917"/>
            <a:ext cx="234251" cy="234251"/>
          </a:xfrm>
          <a:prstGeom prst="ellipse">
            <a:avLst/>
          </a:prstGeom>
          <a:solidFill>
            <a:srgbClr val="000000">
              <a:alpha val="50196"/>
            </a:srgbClr>
          </a:solidFill>
          <a:ln>
            <a:solidFill>
              <a:srgbClr val="000000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99B8E82A-3ED1-48A1-B895-41DF9B017A76}"/>
              </a:ext>
            </a:extLst>
          </p:cNvPr>
          <p:cNvSpPr/>
          <p:nvPr/>
        </p:nvSpPr>
        <p:spPr>
          <a:xfrm>
            <a:off x="8982198" y="3039765"/>
            <a:ext cx="234251" cy="234251"/>
          </a:xfrm>
          <a:prstGeom prst="ellipse">
            <a:avLst/>
          </a:prstGeom>
          <a:solidFill>
            <a:srgbClr val="000000">
              <a:alpha val="50196"/>
            </a:srgbClr>
          </a:solidFill>
          <a:ln>
            <a:solidFill>
              <a:srgbClr val="000000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EC5C44E7-5F16-43F6-ACCA-0490EB9B1074}"/>
              </a:ext>
            </a:extLst>
          </p:cNvPr>
          <p:cNvSpPr/>
          <p:nvPr/>
        </p:nvSpPr>
        <p:spPr>
          <a:xfrm>
            <a:off x="5353493" y="3268266"/>
            <a:ext cx="234251" cy="234251"/>
          </a:xfrm>
          <a:prstGeom prst="ellipse">
            <a:avLst/>
          </a:prstGeom>
          <a:solidFill>
            <a:srgbClr val="000000">
              <a:alpha val="50196"/>
            </a:srgbClr>
          </a:solidFill>
          <a:ln>
            <a:solidFill>
              <a:srgbClr val="000000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057368-D921-4B38-9E39-855DC04995E3}"/>
              </a:ext>
            </a:extLst>
          </p:cNvPr>
          <p:cNvSpPr txBox="1"/>
          <p:nvPr/>
        </p:nvSpPr>
        <p:spPr>
          <a:xfrm>
            <a:off x="4592634" y="5178159"/>
            <a:ext cx="1104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Azimuth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85E1E233-3419-4484-9044-B822D09B780B}"/>
              </a:ext>
            </a:extLst>
          </p:cNvPr>
          <p:cNvSpPr txBox="1"/>
          <p:nvPr/>
        </p:nvSpPr>
        <p:spPr>
          <a:xfrm>
            <a:off x="8407853" y="5185248"/>
            <a:ext cx="1104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Elevation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53499992-F53D-4618-9B3C-7BFF0DC69AD9}"/>
              </a:ext>
            </a:extLst>
          </p:cNvPr>
          <p:cNvSpPr txBox="1"/>
          <p:nvPr/>
        </p:nvSpPr>
        <p:spPr>
          <a:xfrm>
            <a:off x="473478" y="6138951"/>
            <a:ext cx="106273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we have the point measured in the fixed frame, then we can calculate the azimuth and elevation with respect to the fixed frame.</a:t>
            </a:r>
          </a:p>
        </p:txBody>
      </p:sp>
    </p:spTree>
    <p:extLst>
      <p:ext uri="{BB962C8B-B14F-4D97-AF65-F5344CB8AC3E}">
        <p14:creationId xmlns:p14="http://schemas.microsoft.com/office/powerpoint/2010/main" val="289842465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C1907-5A47-41D5-BB65-C7A1D4221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06354"/>
            <a:ext cx="10515600" cy="1325563"/>
          </a:xfrm>
        </p:spPr>
        <p:txBody>
          <a:bodyPr/>
          <a:lstStyle/>
          <a:p>
            <a:r>
              <a:rPr lang="en-US" dirty="0"/>
              <a:t>Triangles 6, 8, and 9 have lowest spread and median uncertainty.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FA54188-1C97-47DF-9B17-53B5D351B0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23" t="2406" r="8351" b="2387"/>
          <a:stretch/>
        </p:blipFill>
        <p:spPr>
          <a:xfrm>
            <a:off x="1553386" y="1431917"/>
            <a:ext cx="9085227" cy="5181600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1545B40-D4E5-4944-9C15-0F63B8CD52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9951830"/>
              </p:ext>
            </p:extLst>
          </p:nvPr>
        </p:nvGraphicFramePr>
        <p:xfrm>
          <a:off x="1074656" y="6180146"/>
          <a:ext cx="4628556" cy="571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60766">
                  <a:extLst>
                    <a:ext uri="{9D8B030D-6E8A-4147-A177-3AD203B41FA5}">
                      <a16:colId xmlns:a16="http://schemas.microsoft.com/office/drawing/2014/main" val="1968906302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1007625732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1017199781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3006491224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2822020102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3407614894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2808900773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1317219938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3079173318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914044333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2623715630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Test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6350125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Distance (km)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56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56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44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32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70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49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703923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Max Angle (deg)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96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94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94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2339306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FD9A9E9-97A4-4F8C-813A-D221C5D059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3255985"/>
              </p:ext>
            </p:extLst>
          </p:nvPr>
        </p:nvGraphicFramePr>
        <p:xfrm>
          <a:off x="5925214" y="6180146"/>
          <a:ext cx="4628556" cy="571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60766">
                  <a:extLst>
                    <a:ext uri="{9D8B030D-6E8A-4147-A177-3AD203B41FA5}">
                      <a16:colId xmlns:a16="http://schemas.microsoft.com/office/drawing/2014/main" val="1968906302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1007625732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1017199781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3006491224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2822020102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3407614894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2808900773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1317219938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3079173318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914044333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2623715630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Test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6350125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Distance (km)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56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56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44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61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49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703923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Max Angle (deg)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96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64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94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94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23393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6046365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3E7046-5FEC-4C90-9E59-C869E02B0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Both Mean Distance and having the smallest max angle makes the best triangle. 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D39815A-B9AC-43CB-A12B-1B129C4BE8C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31720131"/>
              </p:ext>
            </p:extLst>
          </p:nvPr>
        </p:nvGraphicFramePr>
        <p:xfrm>
          <a:off x="224590" y="1595755"/>
          <a:ext cx="11742820" cy="4622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4282">
                  <a:extLst>
                    <a:ext uri="{9D8B030D-6E8A-4147-A177-3AD203B41FA5}">
                      <a16:colId xmlns:a16="http://schemas.microsoft.com/office/drawing/2014/main" val="3497467743"/>
                    </a:ext>
                  </a:extLst>
                </a:gridCol>
                <a:gridCol w="1174282">
                  <a:extLst>
                    <a:ext uri="{9D8B030D-6E8A-4147-A177-3AD203B41FA5}">
                      <a16:colId xmlns:a16="http://schemas.microsoft.com/office/drawing/2014/main" val="3207067156"/>
                    </a:ext>
                  </a:extLst>
                </a:gridCol>
                <a:gridCol w="988193">
                  <a:extLst>
                    <a:ext uri="{9D8B030D-6E8A-4147-A177-3AD203B41FA5}">
                      <a16:colId xmlns:a16="http://schemas.microsoft.com/office/drawing/2014/main" val="1736658368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3191015460"/>
                    </a:ext>
                  </a:extLst>
                </a:gridCol>
                <a:gridCol w="1315453">
                  <a:extLst>
                    <a:ext uri="{9D8B030D-6E8A-4147-A177-3AD203B41FA5}">
                      <a16:colId xmlns:a16="http://schemas.microsoft.com/office/drawing/2014/main" val="1696867155"/>
                    </a:ext>
                  </a:extLst>
                </a:gridCol>
                <a:gridCol w="1700463">
                  <a:extLst>
                    <a:ext uri="{9D8B030D-6E8A-4147-A177-3AD203B41FA5}">
                      <a16:colId xmlns:a16="http://schemas.microsoft.com/office/drawing/2014/main" val="223075574"/>
                    </a:ext>
                  </a:extLst>
                </a:gridCol>
                <a:gridCol w="648101">
                  <a:extLst>
                    <a:ext uri="{9D8B030D-6E8A-4147-A177-3AD203B41FA5}">
                      <a16:colId xmlns:a16="http://schemas.microsoft.com/office/drawing/2014/main" val="3451529322"/>
                    </a:ext>
                  </a:extLst>
                </a:gridCol>
                <a:gridCol w="1694047">
                  <a:extLst>
                    <a:ext uri="{9D8B030D-6E8A-4147-A177-3AD203B41FA5}">
                      <a16:colId xmlns:a16="http://schemas.microsoft.com/office/drawing/2014/main" val="2507983934"/>
                    </a:ext>
                  </a:extLst>
                </a:gridCol>
                <a:gridCol w="654517">
                  <a:extLst>
                    <a:ext uri="{9D8B030D-6E8A-4147-A177-3AD203B41FA5}">
                      <a16:colId xmlns:a16="http://schemas.microsoft.com/office/drawing/2014/main" val="2931811592"/>
                    </a:ext>
                  </a:extLst>
                </a:gridCol>
                <a:gridCol w="1174282">
                  <a:extLst>
                    <a:ext uri="{9D8B030D-6E8A-4147-A177-3AD203B41FA5}">
                      <a16:colId xmlns:a16="http://schemas.microsoft.com/office/drawing/2014/main" val="22411529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Triangle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Mean Distance (km)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Largest Angle (deg)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TDoA</a:t>
                      </a:r>
                      <a:r>
                        <a:rPr lang="en-US" dirty="0"/>
                        <a:t> Coverage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Uncertainty Coverage </a:t>
                      </a:r>
                    </a:p>
                    <a:p>
                      <a:r>
                        <a:rPr lang="en-US" dirty="0"/>
                        <a:t>(1 deg)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Median Uncertainty Az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IQR Az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Median Uncertainty 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IQR 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Minimum Elevation (1 deg)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98910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 RIE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94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84%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5.91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7.95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2.76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1.86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NaN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21850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 RBW</a:t>
                      </a:r>
                    </a:p>
                  </a:txBody>
                  <a:tcPr marL="9525" marR="9525" marT="9525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94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99%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66%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0.23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0.47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0.15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0.18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1376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 RGB</a:t>
                      </a:r>
                    </a:p>
                  </a:txBody>
                  <a:tcPr marL="9525" marR="9525" marT="9525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99%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68%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0.39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0.12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0.16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8738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 MPR</a:t>
                      </a:r>
                    </a:p>
                  </a:txBody>
                  <a:tcPr marL="9525" marR="9525" marT="9525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79%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0.09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0.13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0.08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0.11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81556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 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MRWi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88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82%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0.08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0.06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0.08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39453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1. MBW</a:t>
                      </a:r>
                    </a:p>
                  </a:txBody>
                  <a:tcPr marL="9525" marR="9525" marT="9525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96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83%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0.08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0.11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0.07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0.09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74304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 MWP</a:t>
                      </a:r>
                    </a:p>
                  </a:txBody>
                  <a:tcPr marL="9525" marR="9525" marT="9525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89%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0.07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0.09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0.06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0.07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26455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 MWG</a:t>
                      </a: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61</a:t>
                      </a: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74</a:t>
                      </a: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90%</a:t>
                      </a: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0.06</a:t>
                      </a: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0.08</a:t>
                      </a: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0.06</a:t>
                      </a: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62598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 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MWiB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90%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0.06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0.07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0.06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94897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 MGWi</a:t>
                      </a: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</a:t>
                      </a: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90%</a:t>
                      </a: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0.06</a:t>
                      </a: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0.08</a:t>
                      </a: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0.06</a:t>
                      </a: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55911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2532307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839" y="-11067"/>
            <a:ext cx="10710321" cy="686906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C5FA472-561F-4B0B-B3BF-B5AF0AB1CE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4800" y="4051468"/>
            <a:ext cx="3790008" cy="2062080"/>
          </a:xfrm>
        </p:spPr>
        <p:txBody>
          <a:bodyPr>
            <a:normAutofit/>
          </a:bodyPr>
          <a:lstStyle/>
          <a:p>
            <a:r>
              <a:rPr lang="en-US" dirty="0"/>
              <a:t>Best Triangles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C27A183-91EB-4CBD-A13E-4C451E8D1D8F}"/>
              </a:ext>
            </a:extLst>
          </p:cNvPr>
          <p:cNvCxnSpPr>
            <a:cxnSpLocks/>
          </p:cNvCxnSpPr>
          <p:nvPr/>
        </p:nvCxnSpPr>
        <p:spPr>
          <a:xfrm flipV="1">
            <a:off x="2221457" y="861677"/>
            <a:ext cx="4714544" cy="371810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740839" y="4708885"/>
            <a:ext cx="1646463" cy="646331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Pavilion High School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266948" y="374165"/>
            <a:ext cx="2012218" cy="369332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Brockport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319866" y="6242268"/>
            <a:ext cx="1584648" cy="369332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Mees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6365230" y="197160"/>
            <a:ext cx="2266959" cy="369332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Webster High school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271869" y="2226931"/>
            <a:ext cx="533397" cy="369332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RIT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078479" y="2720097"/>
            <a:ext cx="968826" cy="369332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RIT Inn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C27A183-91EB-4CBD-A13E-4C451E8D1D8F}"/>
              </a:ext>
            </a:extLst>
          </p:cNvPr>
          <p:cNvCxnSpPr/>
          <p:nvPr/>
        </p:nvCxnSpPr>
        <p:spPr>
          <a:xfrm flipH="1" flipV="1">
            <a:off x="6941574" y="890474"/>
            <a:ext cx="167066" cy="5351794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88D1D2D-0DC0-44B1-AE06-2D8ACBDD3AB5}"/>
              </a:ext>
            </a:extLst>
          </p:cNvPr>
          <p:cNvCxnSpPr>
            <a:cxnSpLocks/>
          </p:cNvCxnSpPr>
          <p:nvPr/>
        </p:nvCxnSpPr>
        <p:spPr>
          <a:xfrm>
            <a:off x="2775105" y="802587"/>
            <a:ext cx="4291178" cy="5439681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D5EAA82-D29B-47AD-BD47-DA6D8C0D1B4D}"/>
              </a:ext>
            </a:extLst>
          </p:cNvPr>
          <p:cNvCxnSpPr>
            <a:cxnSpLocks/>
          </p:cNvCxnSpPr>
          <p:nvPr/>
        </p:nvCxnSpPr>
        <p:spPr>
          <a:xfrm flipH="1" flipV="1">
            <a:off x="2221457" y="4594149"/>
            <a:ext cx="4887184" cy="169067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E5EFE958-9347-49D3-A75F-39BE45ACE76B}"/>
              </a:ext>
            </a:extLst>
          </p:cNvPr>
          <p:cNvSpPr txBox="1"/>
          <p:nvPr/>
        </p:nvSpPr>
        <p:spPr>
          <a:xfrm>
            <a:off x="8972096" y="768833"/>
            <a:ext cx="1646463" cy="646331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Williamson High School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9842AF6-A00A-42A3-AEDE-A5775742578C}"/>
              </a:ext>
            </a:extLst>
          </p:cNvPr>
          <p:cNvCxnSpPr>
            <a:cxnSpLocks/>
          </p:cNvCxnSpPr>
          <p:nvPr/>
        </p:nvCxnSpPr>
        <p:spPr>
          <a:xfrm flipV="1">
            <a:off x="7093974" y="1102936"/>
            <a:ext cx="1663577" cy="5181889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9DE7381-026A-40A9-97A6-A12299658F24}"/>
              </a:ext>
            </a:extLst>
          </p:cNvPr>
          <p:cNvCxnSpPr>
            <a:cxnSpLocks/>
          </p:cNvCxnSpPr>
          <p:nvPr/>
        </p:nvCxnSpPr>
        <p:spPr>
          <a:xfrm>
            <a:off x="2848070" y="826915"/>
            <a:ext cx="5909481" cy="276021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92271380-BA88-4FD5-9813-CB78D3475472}"/>
              </a:ext>
            </a:extLst>
          </p:cNvPr>
          <p:cNvSpPr txBox="1"/>
          <p:nvPr/>
        </p:nvSpPr>
        <p:spPr>
          <a:xfrm>
            <a:off x="577981" y="2604025"/>
            <a:ext cx="634306" cy="369332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GCC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633602A5-6630-486A-AA30-2397B6671CE4}"/>
              </a:ext>
            </a:extLst>
          </p:cNvPr>
          <p:cNvCxnSpPr>
            <a:cxnSpLocks/>
          </p:cNvCxnSpPr>
          <p:nvPr/>
        </p:nvCxnSpPr>
        <p:spPr>
          <a:xfrm>
            <a:off x="1375145" y="2914996"/>
            <a:ext cx="5691138" cy="3379632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9C766DA-56C1-4ECF-809A-6DD982B6D852}"/>
              </a:ext>
            </a:extLst>
          </p:cNvPr>
          <p:cNvCxnSpPr>
            <a:cxnSpLocks/>
          </p:cNvCxnSpPr>
          <p:nvPr/>
        </p:nvCxnSpPr>
        <p:spPr>
          <a:xfrm flipV="1">
            <a:off x="1375145" y="1102935"/>
            <a:ext cx="7382406" cy="1819785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6DAF1733-14DE-45FB-86B8-CA187021E47E}"/>
              </a:ext>
            </a:extLst>
          </p:cNvPr>
          <p:cNvCxnSpPr>
            <a:cxnSpLocks/>
          </p:cNvCxnSpPr>
          <p:nvPr/>
        </p:nvCxnSpPr>
        <p:spPr>
          <a:xfrm flipV="1">
            <a:off x="1363538" y="890472"/>
            <a:ext cx="5572463" cy="2024226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073136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DC6441-C01B-4AB2-8A8E-5F2087660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we increase our uncertainty, OAAT assumption of linear sensitivity breaks down.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AF2B270-6E4B-4337-991E-4DACDFF367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180" t="4812" r="8067" b="53640"/>
          <a:stretch/>
        </p:blipFill>
        <p:spPr>
          <a:xfrm>
            <a:off x="3649908" y="1690688"/>
            <a:ext cx="4892184" cy="398371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13C443F-91D5-4337-9632-55BCBC16618E}"/>
              </a:ext>
            </a:extLst>
          </p:cNvPr>
          <p:cNvSpPr txBox="1"/>
          <p:nvPr/>
        </p:nvSpPr>
        <p:spPr>
          <a:xfrm>
            <a:off x="763571" y="2309567"/>
            <a:ext cx="261122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OAAT assumes linear sensitivity: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Derive the partial derivative of elevation </a:t>
            </a:r>
            <a:r>
              <a:rPr lang="en-US" dirty="0" err="1"/>
              <a:t>wrt</a:t>
            </a:r>
            <a:r>
              <a:rPr lang="en-US" dirty="0"/>
              <a:t> to R1 (y).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Multiply that partial derivative by the uncertainty in R1 (y) to estimate uncertainty in Elevation. (Red Line)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C98B740-A34A-45C5-A673-7E73956DB2A1}"/>
              </a:ext>
            </a:extLst>
          </p:cNvPr>
          <p:cNvCxnSpPr>
            <a:cxnSpLocks/>
          </p:cNvCxnSpPr>
          <p:nvPr/>
        </p:nvCxnSpPr>
        <p:spPr>
          <a:xfrm>
            <a:off x="5806912" y="2130458"/>
            <a:ext cx="2375554" cy="1450560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BC59D00-6E76-49C6-990D-3B8DE78B169D}"/>
                  </a:ext>
                </a:extLst>
              </p:cNvPr>
              <p:cNvSpPr txBox="1"/>
              <p:nvPr/>
            </p:nvSpPr>
            <p:spPr>
              <a:xfrm>
                <a:off x="4509331" y="2033740"/>
                <a:ext cx="579839" cy="6043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𝐸𝑙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BC59D00-6E76-49C6-990D-3B8DE78B16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9331" y="2033740"/>
                <a:ext cx="579839" cy="60433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04BE746-CE7C-47F1-99EA-6A67254C526D}"/>
              </a:ext>
            </a:extLst>
          </p:cNvPr>
          <p:cNvCxnSpPr>
            <a:cxnSpLocks/>
          </p:cNvCxnSpPr>
          <p:nvPr/>
        </p:nvCxnSpPr>
        <p:spPr>
          <a:xfrm>
            <a:off x="6695551" y="2656926"/>
            <a:ext cx="0" cy="2603231"/>
          </a:xfrm>
          <a:prstGeom prst="line">
            <a:avLst/>
          </a:prstGeom>
          <a:ln w="28575">
            <a:solidFill>
              <a:srgbClr val="FF0000">
                <a:alpha val="50196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450AC4F8-415E-4309-9137-2C13AF654E9B}"/>
              </a:ext>
            </a:extLst>
          </p:cNvPr>
          <p:cNvSpPr/>
          <p:nvPr/>
        </p:nvSpPr>
        <p:spPr>
          <a:xfrm>
            <a:off x="6662557" y="2628319"/>
            <a:ext cx="65988" cy="6598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B410C3A-171F-4A2B-904E-D9649715C16D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5089170" y="2205872"/>
            <a:ext cx="717742" cy="1300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049B3B6-DF7B-4C5B-8200-2DA22626DDFF}"/>
                  </a:ext>
                </a:extLst>
              </p:cNvPr>
              <p:cNvSpPr txBox="1"/>
              <p:nvPr/>
            </p:nvSpPr>
            <p:spPr>
              <a:xfrm>
                <a:off x="6754487" y="4822901"/>
                <a:ext cx="99969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𝑒𝑟𝑟𝑜𝑟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049B3B6-DF7B-4C5B-8200-2DA22626DD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4487" y="4822901"/>
                <a:ext cx="999697" cy="276999"/>
              </a:xfrm>
              <a:prstGeom prst="rect">
                <a:avLst/>
              </a:prstGeom>
              <a:blipFill>
                <a:blip r:embed="rId4"/>
                <a:stretch>
                  <a:fillRect l="-4878" r="-3049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C170BF8-1B87-48A3-9C9B-AF8F368CE55C}"/>
              </a:ext>
            </a:extLst>
          </p:cNvPr>
          <p:cNvCxnSpPr>
            <a:cxnSpLocks/>
          </p:cNvCxnSpPr>
          <p:nvPr/>
        </p:nvCxnSpPr>
        <p:spPr>
          <a:xfrm>
            <a:off x="8045156" y="3506771"/>
            <a:ext cx="0" cy="1734533"/>
          </a:xfrm>
          <a:prstGeom prst="line">
            <a:avLst/>
          </a:prstGeom>
          <a:ln w="28575">
            <a:solidFill>
              <a:srgbClr val="FF0000">
                <a:alpha val="50196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CAF021A1-8CD4-49C5-8E1E-57B1EF9889C0}"/>
              </a:ext>
            </a:extLst>
          </p:cNvPr>
          <p:cNvSpPr/>
          <p:nvPr/>
        </p:nvSpPr>
        <p:spPr>
          <a:xfrm>
            <a:off x="8015387" y="3456982"/>
            <a:ext cx="65988" cy="6598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E48ABE0-B16F-4C15-BDF5-2997852ECF43}"/>
                  </a:ext>
                </a:extLst>
              </p:cNvPr>
              <p:cNvSpPr txBox="1"/>
              <p:nvPr/>
            </p:nvSpPr>
            <p:spPr>
              <a:xfrm>
                <a:off x="8317355" y="4822902"/>
                <a:ext cx="99969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𝑒𝑟𝑟𝑜𝑟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E48ABE0-B16F-4C15-BDF5-2997852ECF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7355" y="4822902"/>
                <a:ext cx="999697" cy="276999"/>
              </a:xfrm>
              <a:prstGeom prst="rect">
                <a:avLst/>
              </a:prstGeom>
              <a:blipFill>
                <a:blip r:embed="rId5"/>
                <a:stretch>
                  <a:fillRect l="-4878" r="-3049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>
            <a:extLst>
              <a:ext uri="{FF2B5EF4-FFF2-40B4-BE49-F238E27FC236}">
                <a16:creationId xmlns:a16="http://schemas.microsoft.com/office/drawing/2014/main" id="{F33B40E9-20A8-4002-B71A-44EB13E384E2}"/>
              </a:ext>
            </a:extLst>
          </p:cNvPr>
          <p:cNvSpPr txBox="1"/>
          <p:nvPr/>
        </p:nvSpPr>
        <p:spPr>
          <a:xfrm>
            <a:off x="8852719" y="2813634"/>
            <a:ext cx="257571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TDoA</a:t>
            </a:r>
            <a:r>
              <a:rPr lang="en-US" dirty="0"/>
              <a:t> is a highly nonlinear problem. Very quickly from the nominal point, we deviate from a linear approximation. 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42DF2385-958C-48EB-BBB4-89E288576770}"/>
              </a:ext>
            </a:extLst>
          </p:cNvPr>
          <p:cNvCxnSpPr>
            <a:cxnSpLocks/>
          </p:cNvCxnSpPr>
          <p:nvPr/>
        </p:nvCxnSpPr>
        <p:spPr>
          <a:xfrm>
            <a:off x="6348330" y="2439112"/>
            <a:ext cx="0" cy="2732777"/>
          </a:xfrm>
          <a:prstGeom prst="line">
            <a:avLst/>
          </a:prstGeom>
          <a:ln w="28575">
            <a:solidFill>
              <a:schemeClr val="tx1">
                <a:alpha val="50196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E3301A1-FED6-4DBB-A3EC-E924DD436D0D}"/>
                  </a:ext>
                </a:extLst>
              </p:cNvPr>
              <p:cNvSpPr txBox="1"/>
              <p:nvPr/>
            </p:nvSpPr>
            <p:spPr>
              <a:xfrm>
                <a:off x="5293251" y="3989136"/>
                <a:ext cx="95308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𝑁𝑜𝑚𝑖𝑛𝑎𝑙</m:t>
                      </m:r>
                    </m:oMath>
                  </m:oMathPara>
                </a14:m>
                <a:endParaRPr lang="en-US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E3301A1-FED6-4DBB-A3EC-E924DD436D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3251" y="3989136"/>
                <a:ext cx="953081" cy="276999"/>
              </a:xfrm>
              <a:prstGeom prst="rect">
                <a:avLst/>
              </a:prstGeom>
              <a:blipFill>
                <a:blip r:embed="rId6"/>
                <a:stretch>
                  <a:fillRect l="-5732" r="-5096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Box 30">
            <a:extLst>
              <a:ext uri="{FF2B5EF4-FFF2-40B4-BE49-F238E27FC236}">
                <a16:creationId xmlns:a16="http://schemas.microsoft.com/office/drawing/2014/main" id="{3ACDCC2A-6E7E-4C49-A952-640A4EFB69B5}"/>
              </a:ext>
            </a:extLst>
          </p:cNvPr>
          <p:cNvSpPr txBox="1"/>
          <p:nvPr/>
        </p:nvSpPr>
        <p:spPr>
          <a:xfrm>
            <a:off x="2323085" y="5790768"/>
            <a:ext cx="805049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i="1" dirty="0"/>
              <a:t>OAAT overestimates R1 (y) contribution to uncertainty for uncertainty in R1 (y) beyond 1m.</a:t>
            </a:r>
          </a:p>
        </p:txBody>
      </p:sp>
    </p:spTree>
    <p:extLst>
      <p:ext uri="{BB962C8B-B14F-4D97-AF65-F5344CB8AC3E}">
        <p14:creationId xmlns:p14="http://schemas.microsoft.com/office/powerpoint/2010/main" val="221465393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B2C716-ED6D-4FEF-B120-61ED20342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can estimate uncertainty for nonlinear problems with a Monte Carlo Approach.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59E544D-E9D1-4CE8-8ABE-4534823DB3F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914540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en-US" dirty="0"/>
                  <a:t>For a Monte Carlo analysis:</a:t>
                </a:r>
              </a:p>
              <a:p>
                <a:pPr marL="0" indent="0">
                  <a:buNone/>
                </a:pPr>
                <a:r>
                  <a:rPr lang="en-US" dirty="0"/>
                  <a:t>Given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,…)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Then,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,…</m:t>
                        </m:r>
                      </m:e>
                    </m:d>
                  </m:oMath>
                </a14:m>
                <a:endParaRPr lang="en-US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,…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+2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We perturbate all inputs by a Gaussian scaled by that input’s associated uncertainty. We solve the problem multiple times then take run statistics on the results. We take 2 times the Std Dev. to account for 95% of the spread. 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59E544D-E9D1-4CE8-8ABE-4534823DB3F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914540"/>
              </a:xfrm>
              <a:blipFill>
                <a:blip r:embed="rId3"/>
                <a:stretch>
                  <a:fillRect l="-1043" t="-1859" b="-1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58868682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DD0F3-A607-42DD-A066-E4BBDD6B56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Autofit/>
          </a:bodyPr>
          <a:lstStyle/>
          <a:p>
            <a:r>
              <a:rPr lang="en-US" sz="3800"/>
              <a:t>Monte Carlo outputs a histogram showing the spread of solutions based on the input uncertainties. </a:t>
            </a:r>
            <a:endParaRPr lang="en-US" sz="3800" dirty="0"/>
          </a:p>
        </p:txBody>
      </p:sp>
      <p:pic>
        <p:nvPicPr>
          <p:cNvPr id="7" name="Content Placeholder 6" descr="A close up of a map&#10;&#10;Description automatically generated">
            <a:extLst>
              <a:ext uri="{FF2B5EF4-FFF2-40B4-BE49-F238E27FC236}">
                <a16:creationId xmlns:a16="http://schemas.microsoft.com/office/drawing/2014/main" id="{D69B5B28-8838-423F-806E-5F1E8C3E2A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1933" y="1682880"/>
            <a:ext cx="5477498" cy="3603445"/>
          </a:xfrm>
        </p:spPr>
      </p:pic>
      <p:pic>
        <p:nvPicPr>
          <p:cNvPr id="11" name="Picture 10" descr="A close up of a map&#10;&#10;Description automatically generated">
            <a:extLst>
              <a:ext uri="{FF2B5EF4-FFF2-40B4-BE49-F238E27FC236}">
                <a16:creationId xmlns:a16="http://schemas.microsoft.com/office/drawing/2014/main" id="{392A604D-C6CA-434A-A8BB-1B661AA362B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14" t="3327" r="7558" b="2667"/>
          <a:stretch/>
        </p:blipFill>
        <p:spPr>
          <a:xfrm>
            <a:off x="117474" y="1571674"/>
            <a:ext cx="6793357" cy="371465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70E0FFE-F047-47D7-BF4F-E445DB5D690B}"/>
                  </a:ext>
                </a:extLst>
              </p:cNvPr>
              <p:cNvSpPr txBox="1"/>
              <p:nvPr/>
            </p:nvSpPr>
            <p:spPr>
              <a:xfrm>
                <a:off x="707010" y="5397531"/>
                <a:ext cx="10646790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We sample the distribution 30 times. We chose 30 based on the </a:t>
                </a:r>
                <a:r>
                  <a:rPr lang="en-US" i="1" dirty="0"/>
                  <a:t>Central Limit Theorem</a:t>
                </a:r>
                <a:r>
                  <a:rPr lang="en-US" dirty="0"/>
                  <a:t> in statistics, which says we can approximate the data as a Gaussian with 30 samples. We see the mean error is not zero. Recall that the </a:t>
                </a:r>
                <a:r>
                  <a:rPr lang="en-US" dirty="0" err="1"/>
                  <a:t>TDoA</a:t>
                </a:r>
                <a:r>
                  <a:rPr lang="en-US" dirty="0"/>
                  <a:t> code has inherent error in it. We would predict the following uncertainties.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=0.91+2∗15.83=32.5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𝑑𝑒𝑔𝑟𝑒𝑒𝑠</m:t>
                    </m:r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𝐸𝑙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=0.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53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+2∗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1.25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𝑑𝑒𝑔𝑟𝑒𝑒𝑠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70E0FFE-F047-47D7-BF4F-E445DB5D69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010" y="5397531"/>
                <a:ext cx="10646790" cy="1477328"/>
              </a:xfrm>
              <a:prstGeom prst="rect">
                <a:avLst/>
              </a:prstGeom>
              <a:blipFill>
                <a:blip r:embed="rId5"/>
                <a:stretch>
                  <a:fillRect l="-515" t="-2058" b="-3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3939509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60C6461A-FFA6-49BE-9FD6-A8822209DD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964" y="1502527"/>
            <a:ext cx="9883085" cy="518203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8547CB-1C2A-4392-B959-742DCDE92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we apply RSME, we can estimate the uncertainty based on OAAT. 	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6E7279-B021-4755-A3C4-EFB2267AE685}"/>
              </a:ext>
            </a:extLst>
          </p:cNvPr>
          <p:cNvSpPr txBox="1"/>
          <p:nvPr/>
        </p:nvSpPr>
        <p:spPr>
          <a:xfrm>
            <a:off x="8496300" y="2419349"/>
            <a:ext cx="318135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While the exact location varies, the overall shape seen in this plot remains constant for all triangles.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Elevation is highly uncertain in 2 low azimuth locations.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general all elevations grow less certain with lower elevations..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Azimuth is highly uncertain in 2 high elevation places.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All azimuths grow less certain with higher elevations.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BBBAE89-1271-4019-83DE-149CE9EAC268}"/>
              </a:ext>
            </a:extLst>
          </p:cNvPr>
          <p:cNvSpPr/>
          <p:nvPr/>
        </p:nvSpPr>
        <p:spPr>
          <a:xfrm>
            <a:off x="2762054" y="6492875"/>
            <a:ext cx="848412" cy="1916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FFC8BD0-9390-4AAA-BB85-EFAF38AEA727}"/>
              </a:ext>
            </a:extLst>
          </p:cNvPr>
          <p:cNvSpPr/>
          <p:nvPr/>
        </p:nvSpPr>
        <p:spPr>
          <a:xfrm>
            <a:off x="5931031" y="6293825"/>
            <a:ext cx="848412" cy="1916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9577B44-3C0E-42A5-B087-A7DBB7495F43}"/>
              </a:ext>
            </a:extLst>
          </p:cNvPr>
          <p:cNvSpPr txBox="1"/>
          <p:nvPr/>
        </p:nvSpPr>
        <p:spPr>
          <a:xfrm>
            <a:off x="589765" y="1690688"/>
            <a:ext cx="2592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Mees, Williamson, GCC</a:t>
            </a:r>
          </a:p>
        </p:txBody>
      </p:sp>
    </p:spTree>
    <p:extLst>
      <p:ext uri="{BB962C8B-B14F-4D97-AF65-F5344CB8AC3E}">
        <p14:creationId xmlns:p14="http://schemas.microsoft.com/office/powerpoint/2010/main" val="293932016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ABA37-81FA-4B35-B920-C4A2162EA5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05330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All triangles tend to have high coverage based on the minimum time difference we can measure. </a:t>
            </a:r>
          </a:p>
        </p:txBody>
      </p:sp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DA88D38F-1A9C-4C93-89AD-651FA12B8C7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74" t="3363" r="7423" b="3363"/>
          <a:stretch/>
        </p:blipFill>
        <p:spPr>
          <a:xfrm>
            <a:off x="1443037" y="1235895"/>
            <a:ext cx="9305925" cy="531040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EF15958-1F26-48C4-82AA-248B4BB38C1C}"/>
              </a:ext>
            </a:extLst>
          </p:cNvPr>
          <p:cNvSpPr txBox="1"/>
          <p:nvPr/>
        </p:nvSpPr>
        <p:spPr>
          <a:xfrm>
            <a:off x="269646" y="5534839"/>
            <a:ext cx="15144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Notice we start at 80%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F8EFBF-6CAD-4541-BBEE-20FB7B55988F}"/>
              </a:ext>
            </a:extLst>
          </p:cNvPr>
          <p:cNvSpPr txBox="1"/>
          <p:nvPr/>
        </p:nvSpPr>
        <p:spPr>
          <a:xfrm>
            <a:off x="4210050" y="4756117"/>
            <a:ext cx="552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RIT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7D3DB9F-70A2-4DA3-B6A3-125120BBA19E}"/>
              </a:ext>
            </a:extLst>
          </p:cNvPr>
          <p:cNvGraphicFramePr>
            <a:graphicFrameLocks noGrp="1"/>
          </p:cNvGraphicFramePr>
          <p:nvPr/>
        </p:nvGraphicFramePr>
        <p:xfrm>
          <a:off x="1443037" y="6181170"/>
          <a:ext cx="8559542" cy="571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89492">
                  <a:extLst>
                    <a:ext uri="{9D8B030D-6E8A-4147-A177-3AD203B41FA5}">
                      <a16:colId xmlns:a16="http://schemas.microsoft.com/office/drawing/2014/main" val="1968906302"/>
                    </a:ext>
                  </a:extLst>
                </a:gridCol>
                <a:gridCol w="737005">
                  <a:extLst>
                    <a:ext uri="{9D8B030D-6E8A-4147-A177-3AD203B41FA5}">
                      <a16:colId xmlns:a16="http://schemas.microsoft.com/office/drawing/2014/main" val="1007625732"/>
                    </a:ext>
                  </a:extLst>
                </a:gridCol>
                <a:gridCol w="737005">
                  <a:extLst>
                    <a:ext uri="{9D8B030D-6E8A-4147-A177-3AD203B41FA5}">
                      <a16:colId xmlns:a16="http://schemas.microsoft.com/office/drawing/2014/main" val="1017199781"/>
                    </a:ext>
                  </a:extLst>
                </a:gridCol>
                <a:gridCol w="737005">
                  <a:extLst>
                    <a:ext uri="{9D8B030D-6E8A-4147-A177-3AD203B41FA5}">
                      <a16:colId xmlns:a16="http://schemas.microsoft.com/office/drawing/2014/main" val="3006491224"/>
                    </a:ext>
                  </a:extLst>
                </a:gridCol>
                <a:gridCol w="737005">
                  <a:extLst>
                    <a:ext uri="{9D8B030D-6E8A-4147-A177-3AD203B41FA5}">
                      <a16:colId xmlns:a16="http://schemas.microsoft.com/office/drawing/2014/main" val="2822020102"/>
                    </a:ext>
                  </a:extLst>
                </a:gridCol>
                <a:gridCol w="737005">
                  <a:extLst>
                    <a:ext uri="{9D8B030D-6E8A-4147-A177-3AD203B41FA5}">
                      <a16:colId xmlns:a16="http://schemas.microsoft.com/office/drawing/2014/main" val="3407614894"/>
                    </a:ext>
                  </a:extLst>
                </a:gridCol>
                <a:gridCol w="737005">
                  <a:extLst>
                    <a:ext uri="{9D8B030D-6E8A-4147-A177-3AD203B41FA5}">
                      <a16:colId xmlns:a16="http://schemas.microsoft.com/office/drawing/2014/main" val="2808900773"/>
                    </a:ext>
                  </a:extLst>
                </a:gridCol>
                <a:gridCol w="737005">
                  <a:extLst>
                    <a:ext uri="{9D8B030D-6E8A-4147-A177-3AD203B41FA5}">
                      <a16:colId xmlns:a16="http://schemas.microsoft.com/office/drawing/2014/main" val="1317219938"/>
                    </a:ext>
                  </a:extLst>
                </a:gridCol>
                <a:gridCol w="737005">
                  <a:extLst>
                    <a:ext uri="{9D8B030D-6E8A-4147-A177-3AD203B41FA5}">
                      <a16:colId xmlns:a16="http://schemas.microsoft.com/office/drawing/2014/main" val="3079173318"/>
                    </a:ext>
                  </a:extLst>
                </a:gridCol>
                <a:gridCol w="737005">
                  <a:extLst>
                    <a:ext uri="{9D8B030D-6E8A-4147-A177-3AD203B41FA5}">
                      <a16:colId xmlns:a16="http://schemas.microsoft.com/office/drawing/2014/main" val="914044333"/>
                    </a:ext>
                  </a:extLst>
                </a:gridCol>
                <a:gridCol w="737005">
                  <a:extLst>
                    <a:ext uri="{9D8B030D-6E8A-4147-A177-3AD203B41FA5}">
                      <a16:colId xmlns:a16="http://schemas.microsoft.com/office/drawing/2014/main" val="2623715630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Test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6350125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Distance (km)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56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56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44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64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32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61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49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703923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Max Angle (deg)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96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94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94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23393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8078030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58EFC96-1140-44F8-9D07-AEFCF11D55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29544" y="1472334"/>
            <a:ext cx="9442514" cy="49510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69839BE-730F-4D3F-A8E3-FD804B00B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Triangles with larger mean distances have better coverage based on uncertainty.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989486-4B8F-482A-B6AE-4DC6D4D8B3D2}"/>
              </a:ext>
            </a:extLst>
          </p:cNvPr>
          <p:cNvSpPr txBox="1"/>
          <p:nvPr/>
        </p:nvSpPr>
        <p:spPr>
          <a:xfrm>
            <a:off x="10001250" y="2981682"/>
            <a:ext cx="176212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count number of points in the net with uncertainty lower than 0.5, 1, 2, and 5 degrees for BOTH azimuth and elevation.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A9F57AD1-24B7-49CF-B17A-19AD44FA1282}"/>
              </a:ext>
            </a:extLst>
          </p:cNvPr>
          <p:cNvGraphicFramePr>
            <a:graphicFrameLocks noGrp="1"/>
          </p:cNvGraphicFramePr>
          <p:nvPr/>
        </p:nvGraphicFramePr>
        <p:xfrm>
          <a:off x="1393151" y="5956270"/>
          <a:ext cx="7948810" cy="571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04620">
                  <a:extLst>
                    <a:ext uri="{9D8B030D-6E8A-4147-A177-3AD203B41FA5}">
                      <a16:colId xmlns:a16="http://schemas.microsoft.com/office/drawing/2014/main" val="1968906302"/>
                    </a:ext>
                  </a:extLst>
                </a:gridCol>
                <a:gridCol w="684419">
                  <a:extLst>
                    <a:ext uri="{9D8B030D-6E8A-4147-A177-3AD203B41FA5}">
                      <a16:colId xmlns:a16="http://schemas.microsoft.com/office/drawing/2014/main" val="1007625732"/>
                    </a:ext>
                  </a:extLst>
                </a:gridCol>
                <a:gridCol w="684419">
                  <a:extLst>
                    <a:ext uri="{9D8B030D-6E8A-4147-A177-3AD203B41FA5}">
                      <a16:colId xmlns:a16="http://schemas.microsoft.com/office/drawing/2014/main" val="1017199781"/>
                    </a:ext>
                  </a:extLst>
                </a:gridCol>
                <a:gridCol w="684419">
                  <a:extLst>
                    <a:ext uri="{9D8B030D-6E8A-4147-A177-3AD203B41FA5}">
                      <a16:colId xmlns:a16="http://schemas.microsoft.com/office/drawing/2014/main" val="3006491224"/>
                    </a:ext>
                  </a:extLst>
                </a:gridCol>
                <a:gridCol w="684419">
                  <a:extLst>
                    <a:ext uri="{9D8B030D-6E8A-4147-A177-3AD203B41FA5}">
                      <a16:colId xmlns:a16="http://schemas.microsoft.com/office/drawing/2014/main" val="2822020102"/>
                    </a:ext>
                  </a:extLst>
                </a:gridCol>
                <a:gridCol w="684419">
                  <a:extLst>
                    <a:ext uri="{9D8B030D-6E8A-4147-A177-3AD203B41FA5}">
                      <a16:colId xmlns:a16="http://schemas.microsoft.com/office/drawing/2014/main" val="3407614894"/>
                    </a:ext>
                  </a:extLst>
                </a:gridCol>
                <a:gridCol w="684419">
                  <a:extLst>
                    <a:ext uri="{9D8B030D-6E8A-4147-A177-3AD203B41FA5}">
                      <a16:colId xmlns:a16="http://schemas.microsoft.com/office/drawing/2014/main" val="2808900773"/>
                    </a:ext>
                  </a:extLst>
                </a:gridCol>
                <a:gridCol w="684419">
                  <a:extLst>
                    <a:ext uri="{9D8B030D-6E8A-4147-A177-3AD203B41FA5}">
                      <a16:colId xmlns:a16="http://schemas.microsoft.com/office/drawing/2014/main" val="1317219938"/>
                    </a:ext>
                  </a:extLst>
                </a:gridCol>
                <a:gridCol w="684419">
                  <a:extLst>
                    <a:ext uri="{9D8B030D-6E8A-4147-A177-3AD203B41FA5}">
                      <a16:colId xmlns:a16="http://schemas.microsoft.com/office/drawing/2014/main" val="3079173318"/>
                    </a:ext>
                  </a:extLst>
                </a:gridCol>
                <a:gridCol w="684419">
                  <a:extLst>
                    <a:ext uri="{9D8B030D-6E8A-4147-A177-3AD203B41FA5}">
                      <a16:colId xmlns:a16="http://schemas.microsoft.com/office/drawing/2014/main" val="914044333"/>
                    </a:ext>
                  </a:extLst>
                </a:gridCol>
                <a:gridCol w="684419">
                  <a:extLst>
                    <a:ext uri="{9D8B030D-6E8A-4147-A177-3AD203B41FA5}">
                      <a16:colId xmlns:a16="http://schemas.microsoft.com/office/drawing/2014/main" val="2623715630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Test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6350125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Distance (km)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56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56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44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64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32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70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49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703923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Max Angle (deg)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96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94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94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2339306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F9817BE2-2CE3-44E0-B5D1-696D214BAE5E}"/>
              </a:ext>
            </a:extLst>
          </p:cNvPr>
          <p:cNvSpPr txBox="1"/>
          <p:nvPr/>
        </p:nvSpPr>
        <p:spPr>
          <a:xfrm>
            <a:off x="202810" y="2949845"/>
            <a:ext cx="176212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Data produced with least squares minimum hyperbola distance solver. 5 microsecond time difference error and 9m position error.</a:t>
            </a:r>
          </a:p>
        </p:txBody>
      </p:sp>
    </p:spTree>
    <p:extLst>
      <p:ext uri="{BB962C8B-B14F-4D97-AF65-F5344CB8AC3E}">
        <p14:creationId xmlns:p14="http://schemas.microsoft.com/office/powerpoint/2010/main" val="394204096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4B4C302-64AA-4A93-9213-F08B19157E4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68"/>
          <a:stretch/>
        </p:blipFill>
        <p:spPr>
          <a:xfrm>
            <a:off x="6480746" y="1128164"/>
            <a:ext cx="5095055" cy="562043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9E828CA-861E-4D05-856E-0AE5D9AD74D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593"/>
          <a:stretch/>
        </p:blipFill>
        <p:spPr>
          <a:xfrm>
            <a:off x="736403" y="1128164"/>
            <a:ext cx="5188812" cy="562043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4CC1907-5A47-41D5-BB65-C7A1D4221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06354"/>
            <a:ext cx="10515600" cy="1325563"/>
          </a:xfrm>
        </p:spPr>
        <p:txBody>
          <a:bodyPr/>
          <a:lstStyle/>
          <a:p>
            <a:r>
              <a:rPr lang="en-US" dirty="0"/>
              <a:t>Triangles 6, 8, and 9 have lowest spread and median uncertainty. 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1545B40-D4E5-4944-9C15-0F63B8CD52BB}"/>
              </a:ext>
            </a:extLst>
          </p:cNvPr>
          <p:cNvGraphicFramePr>
            <a:graphicFrameLocks noGrp="1"/>
          </p:cNvGraphicFramePr>
          <p:nvPr/>
        </p:nvGraphicFramePr>
        <p:xfrm>
          <a:off x="1074656" y="6180146"/>
          <a:ext cx="4628556" cy="571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60766">
                  <a:extLst>
                    <a:ext uri="{9D8B030D-6E8A-4147-A177-3AD203B41FA5}">
                      <a16:colId xmlns:a16="http://schemas.microsoft.com/office/drawing/2014/main" val="1968906302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1007625732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1017199781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3006491224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2822020102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3407614894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2808900773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1317219938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3079173318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914044333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2623715630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Test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6350125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Distance (km)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56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56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44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32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70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49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703923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Max Angle (deg)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96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94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94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2339306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FD9A9E9-97A4-4F8C-813A-D221C5D05901}"/>
              </a:ext>
            </a:extLst>
          </p:cNvPr>
          <p:cNvGraphicFramePr>
            <a:graphicFrameLocks noGrp="1"/>
          </p:cNvGraphicFramePr>
          <p:nvPr/>
        </p:nvGraphicFramePr>
        <p:xfrm>
          <a:off x="5925214" y="6180146"/>
          <a:ext cx="4628556" cy="571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60766">
                  <a:extLst>
                    <a:ext uri="{9D8B030D-6E8A-4147-A177-3AD203B41FA5}">
                      <a16:colId xmlns:a16="http://schemas.microsoft.com/office/drawing/2014/main" val="1968906302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1007625732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1017199781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3006491224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2822020102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3407614894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2808900773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1317219938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3079173318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914044333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2623715630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Test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6350125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Distance (km)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56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56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44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61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49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703923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Max Angle (deg)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96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64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94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94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2339306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AB63D8D1-DB2A-4705-8E7B-B38F999DC583}"/>
              </a:ext>
            </a:extLst>
          </p:cNvPr>
          <p:cNvSpPr txBox="1"/>
          <p:nvPr/>
        </p:nvSpPr>
        <p:spPr>
          <a:xfrm>
            <a:off x="0" y="2230219"/>
            <a:ext cx="154599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Data produced with least squares minimum hyperbola distance solver. 5 microsecond time difference error and 9m position error.</a:t>
            </a:r>
          </a:p>
        </p:txBody>
      </p:sp>
    </p:spTree>
    <p:extLst>
      <p:ext uri="{BB962C8B-B14F-4D97-AF65-F5344CB8AC3E}">
        <p14:creationId xmlns:p14="http://schemas.microsoft.com/office/powerpoint/2010/main" val="35258331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D00EC-DA66-4960-9B8E-6E464DD92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Transforming Coordinate Axes that have different origins.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23499FE5-BD6C-4B16-9CFE-5E505B16212C}"/>
                  </a:ext>
                </a:extLst>
              </p:cNvPr>
              <p:cNvSpPr txBox="1"/>
              <p:nvPr/>
            </p:nvSpPr>
            <p:spPr>
              <a:xfrm>
                <a:off x="1002181" y="3380126"/>
                <a:ext cx="3136989" cy="433517"/>
              </a:xfrm>
              <a:prstGeom prst="rect">
                <a:avLst/>
              </a:prstGeom>
              <a:noFill/>
              <a:ln w="3175">
                <a:solidFill>
                  <a:srgbClr val="7030A0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500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𝑅</m:t>
                      </m:r>
                      <m:sSub>
                        <m:sSub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∗</m:t>
                      </m:r>
                      <m:sSubSup>
                        <m:sSubSup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500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  <m:sup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5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500" b="1" i="1" smtClean="0">
                              <a:latin typeface="Cambria Math" panose="02040503050406030204" pitchFamily="18" charset="0"/>
                            </a:rPr>
                            <m:t>𝑷</m:t>
                          </m:r>
                        </m:e>
                        <m:sup>
                          <m:r>
                            <a:rPr lang="en-US" sz="25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</m:oMath>
                  </m:oMathPara>
                </a14:m>
                <a:endParaRPr lang="en-US" sz="2500" b="1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23499FE5-BD6C-4B16-9CFE-5E505B1621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2181" y="3380126"/>
                <a:ext cx="3136989" cy="43351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3175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5" name="Slide Number Placeholder 63">
            <a:extLst>
              <a:ext uri="{FF2B5EF4-FFF2-40B4-BE49-F238E27FC236}">
                <a16:creationId xmlns:a16="http://schemas.microsoft.com/office/drawing/2014/main" id="{FE5EDD11-B821-4CDE-8076-22DFDFB45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8BAA5BD9-439A-4620-BA17-F54B27AE26E9}" type="slidenum">
              <a:rPr lang="en-US" smtClean="0"/>
              <a:t>11</a:t>
            </a:fld>
            <a:endParaRPr lang="en-US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A4C08A35-DD5C-4D70-BBFD-D7738CF7B138}"/>
              </a:ext>
            </a:extLst>
          </p:cNvPr>
          <p:cNvSpPr txBox="1"/>
          <p:nvPr/>
        </p:nvSpPr>
        <p:spPr>
          <a:xfrm>
            <a:off x="6467722" y="2341280"/>
            <a:ext cx="1337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Body Frame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180BB788-46F3-4617-B67F-317AA99FE8CD}"/>
                  </a:ext>
                </a:extLst>
              </p:cNvPr>
              <p:cNvSpPr txBox="1"/>
              <p:nvPr/>
            </p:nvSpPr>
            <p:spPr>
              <a:xfrm>
                <a:off x="1043443" y="2863288"/>
                <a:ext cx="226645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𝐺𝑖𝑣𝑒𝑛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: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180BB788-46F3-4617-B67F-317AA99FE8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443" y="2863288"/>
                <a:ext cx="2266454" cy="276999"/>
              </a:xfrm>
              <a:prstGeom prst="rect">
                <a:avLst/>
              </a:prstGeom>
              <a:blipFill>
                <a:blip r:embed="rId3"/>
                <a:stretch>
                  <a:fillRect l="-2151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6" name="Group 105">
            <a:extLst>
              <a:ext uri="{FF2B5EF4-FFF2-40B4-BE49-F238E27FC236}">
                <a16:creationId xmlns:a16="http://schemas.microsoft.com/office/drawing/2014/main" id="{98F80AC3-8688-4B6F-868D-CD3BC8DF7D2F}"/>
              </a:ext>
            </a:extLst>
          </p:cNvPr>
          <p:cNvGrpSpPr/>
          <p:nvPr/>
        </p:nvGrpSpPr>
        <p:grpSpPr>
          <a:xfrm>
            <a:off x="6808329" y="1156600"/>
            <a:ext cx="4593344" cy="3797517"/>
            <a:chOff x="4677396" y="1237419"/>
            <a:chExt cx="3054315" cy="2525135"/>
          </a:xfrm>
        </p:grpSpPr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A37E5147-EC15-449A-AABB-9C27ED112867}"/>
                </a:ext>
              </a:extLst>
            </p:cNvPr>
            <p:cNvCxnSpPr>
              <a:cxnSpLocks/>
            </p:cNvCxnSpPr>
            <p:nvPr/>
          </p:nvCxnSpPr>
          <p:spPr>
            <a:xfrm>
              <a:off x="6181877" y="3036643"/>
              <a:ext cx="0" cy="548859"/>
            </a:xfrm>
            <a:prstGeom prst="line">
              <a:avLst/>
            </a:prstGeom>
            <a:ln w="19050"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EAA583A0-8841-4663-8CEA-33AC957EB6C1}"/>
                </a:ext>
              </a:extLst>
            </p:cNvPr>
            <p:cNvGrpSpPr/>
            <p:nvPr/>
          </p:nvGrpSpPr>
          <p:grpSpPr>
            <a:xfrm>
              <a:off x="4677396" y="1237419"/>
              <a:ext cx="3054315" cy="2525135"/>
              <a:chOff x="1152137" y="2747851"/>
              <a:chExt cx="2728937" cy="2256131"/>
            </a:xfrm>
          </p:grpSpPr>
          <p:grpSp>
            <p:nvGrpSpPr>
              <p:cNvPr id="71" name="Group 70">
                <a:extLst>
                  <a:ext uri="{FF2B5EF4-FFF2-40B4-BE49-F238E27FC236}">
                    <a16:creationId xmlns:a16="http://schemas.microsoft.com/office/drawing/2014/main" id="{26D102C7-C54F-4D45-A97E-C91680617059}"/>
                  </a:ext>
                </a:extLst>
              </p:cNvPr>
              <p:cNvGrpSpPr/>
              <p:nvPr/>
            </p:nvGrpSpPr>
            <p:grpSpPr>
              <a:xfrm>
                <a:off x="1360362" y="2752128"/>
                <a:ext cx="2520712" cy="2251854"/>
                <a:chOff x="1396938" y="2898432"/>
                <a:chExt cx="2520712" cy="2251854"/>
              </a:xfrm>
            </p:grpSpPr>
            <p:cxnSp>
              <p:nvCxnSpPr>
                <p:cNvPr id="75" name="Straight Arrow Connector 74">
                  <a:extLst>
                    <a:ext uri="{FF2B5EF4-FFF2-40B4-BE49-F238E27FC236}">
                      <a16:creationId xmlns:a16="http://schemas.microsoft.com/office/drawing/2014/main" id="{89A99BB4-F646-4126-98F5-18A1EF40336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396938" y="3780836"/>
                  <a:ext cx="1198268" cy="1369450"/>
                </a:xfrm>
                <a:prstGeom prst="straightConnector1">
                  <a:avLst/>
                </a:prstGeom>
                <a:ln w="381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Straight Arrow Connector 75">
                  <a:extLst>
                    <a:ext uri="{FF2B5EF4-FFF2-40B4-BE49-F238E27FC236}">
                      <a16:creationId xmlns:a16="http://schemas.microsoft.com/office/drawing/2014/main" id="{A938AC3E-0C0A-4004-8B80-F47A34CBDC4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215153" y="2898432"/>
                  <a:ext cx="0" cy="1316735"/>
                </a:xfrm>
                <a:prstGeom prst="straightConnector1">
                  <a:avLst/>
                </a:prstGeom>
                <a:ln w="381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Straight Arrow Connector 76">
                  <a:extLst>
                    <a:ext uri="{FF2B5EF4-FFF2-40B4-BE49-F238E27FC236}">
                      <a16:creationId xmlns:a16="http://schemas.microsoft.com/office/drawing/2014/main" id="{D4B5A9DB-7D47-4822-8F36-E2E2A116D48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20839" y="4215169"/>
                  <a:ext cx="1996811" cy="0"/>
                </a:xfrm>
                <a:prstGeom prst="straightConnector1">
                  <a:avLst/>
                </a:prstGeom>
                <a:ln w="381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2" name="TextBox 71">
                    <a:extLst>
                      <a:ext uri="{FF2B5EF4-FFF2-40B4-BE49-F238E27FC236}">
                        <a16:creationId xmlns:a16="http://schemas.microsoft.com/office/drawing/2014/main" id="{2302CD17-1F1C-4B62-863B-8A7ADFF95F5D}"/>
                      </a:ext>
                    </a:extLst>
                  </p:cNvPr>
                  <p:cNvSpPr txBox="1"/>
                  <p:nvPr/>
                </p:nvSpPr>
                <p:spPr>
                  <a:xfrm>
                    <a:off x="1152137" y="4568793"/>
                    <a:ext cx="133946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72" name="TextBox 71">
                    <a:extLst>
                      <a:ext uri="{FF2B5EF4-FFF2-40B4-BE49-F238E27FC236}">
                        <a16:creationId xmlns:a16="http://schemas.microsoft.com/office/drawing/2014/main" id="{2302CD17-1F1C-4B62-863B-8A7ADFF95F5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52137" y="4568793"/>
                    <a:ext cx="133946" cy="276999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5405" r="-270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E6911E53-5DFE-474C-B0B6-2287B92ED6CE}"/>
                      </a:ext>
                    </a:extLst>
                  </p:cNvPr>
                  <p:cNvSpPr txBox="1"/>
                  <p:nvPr/>
                </p:nvSpPr>
                <p:spPr>
                  <a:xfrm>
                    <a:off x="3701219" y="4105714"/>
                    <a:ext cx="140231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E6911E53-5DFE-474C-B0B6-2287B92ED6C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701219" y="4105714"/>
                    <a:ext cx="140231" cy="276999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15789" t="-2632" r="-1578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4" name="TextBox 73">
                    <a:extLst>
                      <a:ext uri="{FF2B5EF4-FFF2-40B4-BE49-F238E27FC236}">
                        <a16:creationId xmlns:a16="http://schemas.microsoft.com/office/drawing/2014/main" id="{5C661454-2B05-4506-94E7-054063C50E49}"/>
                      </a:ext>
                    </a:extLst>
                  </p:cNvPr>
                  <p:cNvSpPr txBox="1"/>
                  <p:nvPr/>
                </p:nvSpPr>
                <p:spPr>
                  <a:xfrm>
                    <a:off x="1884263" y="2747851"/>
                    <a:ext cx="186268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74" name="TextBox 73">
                    <a:extLst>
                      <a:ext uri="{FF2B5EF4-FFF2-40B4-BE49-F238E27FC236}">
                        <a16:creationId xmlns:a16="http://schemas.microsoft.com/office/drawing/2014/main" id="{5C661454-2B05-4506-94E7-054063C50E4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84263" y="2747851"/>
                    <a:ext cx="186268" cy="276999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D0C92706-E79A-4811-AF28-DDD84D77FA31}"/>
                </a:ext>
              </a:extLst>
            </p:cNvPr>
            <p:cNvGrpSpPr/>
            <p:nvPr/>
          </p:nvGrpSpPr>
          <p:grpSpPr>
            <a:xfrm>
              <a:off x="6141160" y="1878227"/>
              <a:ext cx="1590551" cy="1707275"/>
              <a:chOff x="5400760" y="1937557"/>
              <a:chExt cx="1590551" cy="1707275"/>
            </a:xfrm>
          </p:grpSpPr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234BC816-BBE8-4FE8-8BE4-90729898747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40828" y="2903386"/>
                <a:ext cx="169985" cy="73854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Arrow Connector 49">
                <a:extLst>
                  <a:ext uri="{FF2B5EF4-FFF2-40B4-BE49-F238E27FC236}">
                    <a16:creationId xmlns:a16="http://schemas.microsoft.com/office/drawing/2014/main" id="{8AD0896B-D57F-400B-B8BD-E42FCA303E2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49936" y="3114690"/>
                <a:ext cx="475727" cy="195200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Arrow Connector 50">
                <a:extLst>
                  <a:ext uri="{FF2B5EF4-FFF2-40B4-BE49-F238E27FC236}">
                    <a16:creationId xmlns:a16="http://schemas.microsoft.com/office/drawing/2014/main" id="{9D286A5D-76E6-4F1E-B7D5-DC2EDF2D196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43225" y="2620145"/>
                <a:ext cx="1122110" cy="487519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Arrow Connector 51">
                <a:extLst>
                  <a:ext uri="{FF2B5EF4-FFF2-40B4-BE49-F238E27FC236}">
                    <a16:creationId xmlns:a16="http://schemas.microsoft.com/office/drawing/2014/main" id="{90A146C0-0341-4CAE-88C4-00781B01406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43226" y="1950985"/>
                <a:ext cx="387570" cy="1156680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3" name="TextBox 52">
                    <a:extLst>
                      <a:ext uri="{FF2B5EF4-FFF2-40B4-BE49-F238E27FC236}">
                        <a16:creationId xmlns:a16="http://schemas.microsoft.com/office/drawing/2014/main" id="{DE396C35-E060-4607-BE42-FA11FAB105F0}"/>
                      </a:ext>
                    </a:extLst>
                  </p:cNvPr>
                  <p:cNvSpPr txBox="1"/>
                  <p:nvPr/>
                </p:nvSpPr>
                <p:spPr>
                  <a:xfrm>
                    <a:off x="6706043" y="2382060"/>
                    <a:ext cx="285268" cy="31002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′′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53" name="TextBox 52">
                    <a:extLst>
                      <a:ext uri="{FF2B5EF4-FFF2-40B4-BE49-F238E27FC236}">
                        <a16:creationId xmlns:a16="http://schemas.microsoft.com/office/drawing/2014/main" id="{DE396C35-E060-4607-BE42-FA11FAB105F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06043" y="2382060"/>
                    <a:ext cx="285268" cy="310026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t="-3896" r="-285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4" name="TextBox 53">
                    <a:extLst>
                      <a:ext uri="{FF2B5EF4-FFF2-40B4-BE49-F238E27FC236}">
                        <a16:creationId xmlns:a16="http://schemas.microsoft.com/office/drawing/2014/main" id="{2DD3CD60-6BB6-4CA5-B7EE-82E5BBD69F92}"/>
                      </a:ext>
                    </a:extLst>
                  </p:cNvPr>
                  <p:cNvSpPr txBox="1"/>
                  <p:nvPr/>
                </p:nvSpPr>
                <p:spPr>
                  <a:xfrm>
                    <a:off x="5930587" y="3334806"/>
                    <a:ext cx="274503" cy="31002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′′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54" name="TextBox 53">
                    <a:extLst>
                      <a:ext uri="{FF2B5EF4-FFF2-40B4-BE49-F238E27FC236}">
                        <a16:creationId xmlns:a16="http://schemas.microsoft.com/office/drawing/2014/main" id="{2DD3CD60-6BB6-4CA5-B7EE-82E5BBD69F9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930587" y="3334806"/>
                    <a:ext cx="274503" cy="310026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t="-263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5" name="TextBox 54">
                    <a:extLst>
                      <a:ext uri="{FF2B5EF4-FFF2-40B4-BE49-F238E27FC236}">
                        <a16:creationId xmlns:a16="http://schemas.microsoft.com/office/drawing/2014/main" id="{FF50F7FC-EF49-4724-A68B-40B836896526}"/>
                      </a:ext>
                    </a:extLst>
                  </p:cNvPr>
                  <p:cNvSpPr txBox="1"/>
                  <p:nvPr/>
                </p:nvSpPr>
                <p:spPr>
                  <a:xfrm>
                    <a:off x="5983885" y="1937557"/>
                    <a:ext cx="333709" cy="31002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′′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55" name="TextBox 54">
                    <a:extLst>
                      <a:ext uri="{FF2B5EF4-FFF2-40B4-BE49-F238E27FC236}">
                        <a16:creationId xmlns:a16="http://schemas.microsoft.com/office/drawing/2014/main" id="{FF50F7FC-EF49-4724-A68B-40B83689652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983885" y="1937557"/>
                    <a:ext cx="333709" cy="310026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t="-263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532A2E4D-2C66-4F80-9E8E-11B0E4231F4C}"/>
                  </a:ext>
                </a:extLst>
              </p:cNvPr>
              <p:cNvSpPr/>
              <p:nvPr/>
            </p:nvSpPr>
            <p:spPr>
              <a:xfrm>
                <a:off x="5400760" y="3048753"/>
                <a:ext cx="117821" cy="11782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08C5E800-2FD4-40C7-A1FA-497C49D6E4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69096" y="2762771"/>
              <a:ext cx="663943" cy="813672"/>
            </a:xfrm>
            <a:prstGeom prst="line">
              <a:avLst/>
            </a:prstGeom>
            <a:ln w="19050"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A4C07521-262B-49E3-A8A3-A4ADADBB7B57}"/>
                </a:ext>
              </a:extLst>
            </p:cNvPr>
            <p:cNvCxnSpPr>
              <a:cxnSpLocks/>
            </p:cNvCxnSpPr>
            <p:nvPr/>
          </p:nvCxnSpPr>
          <p:spPr>
            <a:xfrm>
              <a:off x="5122416" y="3553656"/>
              <a:ext cx="1059461" cy="0"/>
            </a:xfrm>
            <a:prstGeom prst="line">
              <a:avLst/>
            </a:prstGeom>
            <a:ln w="19050"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5" name="TextBox 104">
            <a:extLst>
              <a:ext uri="{FF2B5EF4-FFF2-40B4-BE49-F238E27FC236}">
                <a16:creationId xmlns:a16="http://schemas.microsoft.com/office/drawing/2014/main" id="{903481B6-347F-4886-A9D3-4D7A5951D0BA}"/>
              </a:ext>
            </a:extLst>
          </p:cNvPr>
          <p:cNvSpPr txBox="1"/>
          <p:nvPr/>
        </p:nvSpPr>
        <p:spPr>
          <a:xfrm>
            <a:off x="6469855" y="1636215"/>
            <a:ext cx="1431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Fixed Frame</a:t>
            </a:r>
          </a:p>
        </p:txBody>
      </p: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1B93532E-2B57-42D8-A7A7-CFD18821BCC4}"/>
              </a:ext>
            </a:extLst>
          </p:cNvPr>
          <p:cNvGrpSpPr/>
          <p:nvPr/>
        </p:nvGrpSpPr>
        <p:grpSpPr>
          <a:xfrm>
            <a:off x="8400501" y="2810992"/>
            <a:ext cx="2001797" cy="1649053"/>
            <a:chOff x="1648916" y="3274600"/>
            <a:chExt cx="1932496" cy="1591964"/>
          </a:xfrm>
        </p:grpSpPr>
        <p:grpSp>
          <p:nvGrpSpPr>
            <p:cNvPr id="114" name="Group 113">
              <a:extLst>
                <a:ext uri="{FF2B5EF4-FFF2-40B4-BE49-F238E27FC236}">
                  <a16:creationId xmlns:a16="http://schemas.microsoft.com/office/drawing/2014/main" id="{678CAFFF-F59D-410F-ADCC-D0A564954653}"/>
                </a:ext>
              </a:extLst>
            </p:cNvPr>
            <p:cNvGrpSpPr/>
            <p:nvPr/>
          </p:nvGrpSpPr>
          <p:grpSpPr>
            <a:xfrm>
              <a:off x="1871747" y="3466964"/>
              <a:ext cx="1639549" cy="1344643"/>
              <a:chOff x="1908323" y="3613268"/>
              <a:chExt cx="1639549" cy="1344643"/>
            </a:xfrm>
          </p:grpSpPr>
          <p:cxnSp>
            <p:nvCxnSpPr>
              <p:cNvPr id="118" name="Straight Arrow Connector 117">
                <a:extLst>
                  <a:ext uri="{FF2B5EF4-FFF2-40B4-BE49-F238E27FC236}">
                    <a16:creationId xmlns:a16="http://schemas.microsoft.com/office/drawing/2014/main" id="{73C3C74C-9020-4DFA-B0D8-45926DC172B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908323" y="4453128"/>
                <a:ext cx="441685" cy="504783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Arrow Connector 118">
                <a:extLst>
                  <a:ext uri="{FF2B5EF4-FFF2-40B4-BE49-F238E27FC236}">
                    <a16:creationId xmlns:a16="http://schemas.microsoft.com/office/drawing/2014/main" id="{3DE753D8-2727-44A6-85FE-7EE43E0FFE3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50008" y="3613268"/>
                <a:ext cx="0" cy="839859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Arrow Connector 119">
                <a:extLst>
                  <a:ext uri="{FF2B5EF4-FFF2-40B4-BE49-F238E27FC236}">
                    <a16:creationId xmlns:a16="http://schemas.microsoft.com/office/drawing/2014/main" id="{67627B3C-4A2A-4A45-9896-34E661181F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50008" y="4453128"/>
                <a:ext cx="1197864" cy="0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5" name="TextBox 114">
                  <a:extLst>
                    <a:ext uri="{FF2B5EF4-FFF2-40B4-BE49-F238E27FC236}">
                      <a16:creationId xmlns:a16="http://schemas.microsoft.com/office/drawing/2014/main" id="{05440A7F-448E-4154-A24E-F05F5E23E413}"/>
                    </a:ext>
                  </a:extLst>
                </p:cNvPr>
                <p:cNvSpPr txBox="1"/>
                <p:nvPr/>
              </p:nvSpPr>
              <p:spPr>
                <a:xfrm>
                  <a:off x="1648916" y="4589565"/>
                  <a:ext cx="13394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5" name="TextBox 114">
                  <a:extLst>
                    <a:ext uri="{FF2B5EF4-FFF2-40B4-BE49-F238E27FC236}">
                      <a16:creationId xmlns:a16="http://schemas.microsoft.com/office/drawing/2014/main" id="{05440A7F-448E-4154-A24E-F05F5E23E41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48916" y="4589565"/>
                  <a:ext cx="133946" cy="276999"/>
                </a:xfrm>
                <a:prstGeom prst="rect">
                  <a:avLst/>
                </a:prstGeom>
                <a:blipFill>
                  <a:blip r:embed="rId11"/>
                  <a:stretch>
                    <a:fillRect l="-39130" r="-34783" b="-425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6" name="TextBox 115">
                  <a:extLst>
                    <a:ext uri="{FF2B5EF4-FFF2-40B4-BE49-F238E27FC236}">
                      <a16:creationId xmlns:a16="http://schemas.microsoft.com/office/drawing/2014/main" id="{573D9752-6CED-46DC-8C24-1E6805EC8A88}"/>
                    </a:ext>
                  </a:extLst>
                </p:cNvPr>
                <p:cNvSpPr txBox="1"/>
                <p:nvPr/>
              </p:nvSpPr>
              <p:spPr>
                <a:xfrm>
                  <a:off x="3441181" y="4306823"/>
                  <a:ext cx="14023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6" name="TextBox 115">
                  <a:extLst>
                    <a:ext uri="{FF2B5EF4-FFF2-40B4-BE49-F238E27FC236}">
                      <a16:creationId xmlns:a16="http://schemas.microsoft.com/office/drawing/2014/main" id="{573D9752-6CED-46DC-8C24-1E6805EC8A8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41181" y="4306823"/>
                  <a:ext cx="140231" cy="276999"/>
                </a:xfrm>
                <a:prstGeom prst="rect">
                  <a:avLst/>
                </a:prstGeom>
                <a:blipFill>
                  <a:blip r:embed="rId12"/>
                  <a:stretch>
                    <a:fillRect l="-56522" t="-4255" r="-60870" b="-2978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7" name="TextBox 116">
                  <a:extLst>
                    <a:ext uri="{FF2B5EF4-FFF2-40B4-BE49-F238E27FC236}">
                      <a16:creationId xmlns:a16="http://schemas.microsoft.com/office/drawing/2014/main" id="{F44816B9-245D-4AEF-A9C9-59D3D6C6612A}"/>
                    </a:ext>
                  </a:extLst>
                </p:cNvPr>
                <p:cNvSpPr txBox="1"/>
                <p:nvPr/>
              </p:nvSpPr>
              <p:spPr>
                <a:xfrm>
                  <a:off x="2362266" y="3274600"/>
                  <a:ext cx="18626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7" name="TextBox 116">
                  <a:extLst>
                    <a:ext uri="{FF2B5EF4-FFF2-40B4-BE49-F238E27FC236}">
                      <a16:creationId xmlns:a16="http://schemas.microsoft.com/office/drawing/2014/main" id="{F44816B9-245D-4AEF-A9C9-59D3D6C6612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62266" y="3274600"/>
                  <a:ext cx="186268" cy="276999"/>
                </a:xfrm>
                <a:prstGeom prst="rect">
                  <a:avLst/>
                </a:prstGeom>
                <a:blipFill>
                  <a:blip r:embed="rId13"/>
                  <a:stretch>
                    <a:fillRect l="-28125" r="-25000" b="-425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23" name="TextBox 122">
            <a:extLst>
              <a:ext uri="{FF2B5EF4-FFF2-40B4-BE49-F238E27FC236}">
                <a16:creationId xmlns:a16="http://schemas.microsoft.com/office/drawing/2014/main" id="{AE361587-8C1D-448B-A01C-E1D042F0C1E7}"/>
              </a:ext>
            </a:extLst>
          </p:cNvPr>
          <p:cNvSpPr txBox="1"/>
          <p:nvPr/>
        </p:nvSpPr>
        <p:spPr>
          <a:xfrm>
            <a:off x="6131925" y="1958577"/>
            <a:ext cx="2135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Intermediate Frame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308EBC21-329B-4F9B-ABCE-FA507918942C}"/>
              </a:ext>
            </a:extLst>
          </p:cNvPr>
          <p:cNvSpPr txBox="1"/>
          <p:nvPr/>
        </p:nvSpPr>
        <p:spPr>
          <a:xfrm>
            <a:off x="994410" y="1616489"/>
            <a:ext cx="5274728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500" dirty="0"/>
              <a:t>Rotate to the Fixed coordinate frame orientation.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500" dirty="0"/>
              <a:t>Then shift coordinate frame.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B8C5D919-5CC0-4B12-9156-B464143ADE94}"/>
                  </a:ext>
                </a:extLst>
              </p:cNvPr>
              <p:cNvSpPr/>
              <p:nvPr/>
            </p:nvSpPr>
            <p:spPr>
              <a:xfrm>
                <a:off x="143944" y="4330199"/>
                <a:ext cx="6735373" cy="215751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Physically, each entry in the RM can be regarded as a dot product between each body and fixed frame axis:</a:t>
                </a:r>
              </a:p>
              <a:p>
                <a:endParaRPr lang="en-US" sz="400" dirty="0"/>
              </a:p>
              <a:p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𝑅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m>
                      <m:mPr>
                        <m:mcs>
                          <m:mc>
                            <m:mcPr>
                              <m:count m:val="4"/>
                              <m:mcJc m:val="center"/>
                            </m:mcPr>
                          </m:mc>
                        </m:mcs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/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mr>
                      <m:m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′′</m:t>
                          </m:r>
                        </m:e>
                        <m:e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  <m:brk m:alnAt="7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os</m:t>
                              </m:r>
                            </m:fNam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func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func>
                        </m:e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func>
                        </m:e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func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func>
                        </m:e>
                      </m:mr>
                      <m:m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′′</m:t>
                          </m:r>
                        </m:e>
                        <m:e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func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func>
                        </m:e>
                        <m:e>
                          <m:func>
                            <m:func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func>
                        </m:e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func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func>
                        </m:e>
                      </m:mr>
                      <m:m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′′</m:t>
                          </m:r>
                        </m:e>
                        <m:e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func>
                        </m:e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e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func>
                        </m:e>
                      </m:mr>
                    </m:m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B8C5D919-5CC0-4B12-9156-B464143ADE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944" y="4330199"/>
                <a:ext cx="6735373" cy="2157514"/>
              </a:xfrm>
              <a:prstGeom prst="rect">
                <a:avLst/>
              </a:prstGeom>
              <a:blipFill>
                <a:blip r:embed="rId14"/>
                <a:stretch>
                  <a:fillRect l="-815" t="-1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6542EB4-B692-4664-9CFD-B8829DA1094D}"/>
                  </a:ext>
                </a:extLst>
              </p:cNvPr>
              <p:cNvSpPr txBox="1"/>
              <p:nvPr/>
            </p:nvSpPr>
            <p:spPr>
              <a:xfrm>
                <a:off x="8740449" y="3594331"/>
                <a:ext cx="21159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6542EB4-B692-4664-9CFD-B8829DA109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0449" y="3594331"/>
                <a:ext cx="211596" cy="276999"/>
              </a:xfrm>
              <a:prstGeom prst="rect">
                <a:avLst/>
              </a:prstGeom>
              <a:blipFill>
                <a:blip r:embed="rId15"/>
                <a:stretch>
                  <a:fillRect l="-28571" r="-22857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9205FB40-0A89-446F-80BC-7F2D898E96AB}"/>
                  </a:ext>
                </a:extLst>
              </p:cNvPr>
              <p:cNvSpPr txBox="1"/>
              <p:nvPr/>
            </p:nvSpPr>
            <p:spPr>
              <a:xfrm>
                <a:off x="8291767" y="3050200"/>
                <a:ext cx="201209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9205FB40-0A89-446F-80BC-7F2D898E96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1767" y="3050200"/>
                <a:ext cx="201209" cy="276999"/>
              </a:xfrm>
              <a:prstGeom prst="rect">
                <a:avLst/>
              </a:prstGeom>
              <a:blipFill>
                <a:blip r:embed="rId16"/>
                <a:stretch>
                  <a:fillRect l="-30303" r="-30303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E364F191-626E-4C01-8D51-78C38E4F63C0}"/>
              </a:ext>
            </a:extLst>
          </p:cNvPr>
          <p:cNvSpPr txBox="1"/>
          <p:nvPr/>
        </p:nvSpPr>
        <p:spPr>
          <a:xfrm>
            <a:off x="1690521" y="3823865"/>
            <a:ext cx="145252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b="1" i="1" dirty="0"/>
              <a:t>1.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B0482AA-B823-46DE-9544-1BD052E71C5E}"/>
              </a:ext>
            </a:extLst>
          </p:cNvPr>
          <p:cNvSpPr txBox="1"/>
          <p:nvPr/>
        </p:nvSpPr>
        <p:spPr>
          <a:xfrm>
            <a:off x="3075469" y="3833394"/>
            <a:ext cx="145252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b="1" i="1" dirty="0"/>
              <a:t>2.</a:t>
            </a:r>
          </a:p>
        </p:txBody>
      </p:sp>
      <p:sp>
        <p:nvSpPr>
          <p:cNvPr id="4" name="Left Brace 3">
            <a:extLst>
              <a:ext uri="{FF2B5EF4-FFF2-40B4-BE49-F238E27FC236}">
                <a16:creationId xmlns:a16="http://schemas.microsoft.com/office/drawing/2014/main" id="{766BD7A0-5C54-4929-AFFE-EF6728BF2620}"/>
              </a:ext>
            </a:extLst>
          </p:cNvPr>
          <p:cNvSpPr/>
          <p:nvPr/>
        </p:nvSpPr>
        <p:spPr>
          <a:xfrm rot="16200000">
            <a:off x="2421817" y="3068988"/>
            <a:ext cx="278846" cy="1640270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Left Brace 46">
            <a:extLst>
              <a:ext uri="{FF2B5EF4-FFF2-40B4-BE49-F238E27FC236}">
                <a16:creationId xmlns:a16="http://schemas.microsoft.com/office/drawing/2014/main" id="{3FCFD421-F264-492C-BF6A-4D21DE569A9A}"/>
              </a:ext>
            </a:extLst>
          </p:cNvPr>
          <p:cNvSpPr/>
          <p:nvPr/>
        </p:nvSpPr>
        <p:spPr>
          <a:xfrm rot="16200000">
            <a:off x="3751453" y="3651619"/>
            <a:ext cx="278846" cy="427673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72812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3E7046-5FEC-4C90-9E59-C869E02B0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4293"/>
            <a:ext cx="10515600" cy="1325563"/>
          </a:xfrm>
        </p:spPr>
        <p:txBody>
          <a:bodyPr/>
          <a:lstStyle/>
          <a:p>
            <a:r>
              <a:rPr lang="en-US" dirty="0"/>
              <a:t>Minimum Distance to hyperbolas with least squares is most efficient method.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D39815A-B9AC-43CB-A12B-1B129C4BE8C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64082019"/>
              </p:ext>
            </p:extLst>
          </p:nvPr>
        </p:nvGraphicFramePr>
        <p:xfrm>
          <a:off x="241852" y="1388363"/>
          <a:ext cx="11708296" cy="4897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0600">
                  <a:extLst>
                    <a:ext uri="{9D8B030D-6E8A-4147-A177-3AD203B41FA5}">
                      <a16:colId xmlns:a16="http://schemas.microsoft.com/office/drawing/2014/main" val="3497467743"/>
                    </a:ext>
                  </a:extLst>
                </a:gridCol>
                <a:gridCol w="1013791">
                  <a:extLst>
                    <a:ext uri="{9D8B030D-6E8A-4147-A177-3AD203B41FA5}">
                      <a16:colId xmlns:a16="http://schemas.microsoft.com/office/drawing/2014/main" val="3207067156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736658368"/>
                    </a:ext>
                  </a:extLst>
                </a:gridCol>
                <a:gridCol w="1083366">
                  <a:extLst>
                    <a:ext uri="{9D8B030D-6E8A-4147-A177-3AD203B41FA5}">
                      <a16:colId xmlns:a16="http://schemas.microsoft.com/office/drawing/2014/main" val="3191015460"/>
                    </a:ext>
                  </a:extLst>
                </a:gridCol>
                <a:gridCol w="1302026">
                  <a:extLst>
                    <a:ext uri="{9D8B030D-6E8A-4147-A177-3AD203B41FA5}">
                      <a16:colId xmlns:a16="http://schemas.microsoft.com/office/drawing/2014/main" val="1696867155"/>
                    </a:ext>
                  </a:extLst>
                </a:gridCol>
                <a:gridCol w="1346001">
                  <a:extLst>
                    <a:ext uri="{9D8B030D-6E8A-4147-A177-3AD203B41FA5}">
                      <a16:colId xmlns:a16="http://schemas.microsoft.com/office/drawing/2014/main" val="223075574"/>
                    </a:ext>
                  </a:extLst>
                </a:gridCol>
                <a:gridCol w="635199">
                  <a:extLst>
                    <a:ext uri="{9D8B030D-6E8A-4147-A177-3AD203B41FA5}">
                      <a16:colId xmlns:a16="http://schemas.microsoft.com/office/drawing/2014/main" val="3451529322"/>
                    </a:ext>
                  </a:extLst>
                </a:gridCol>
                <a:gridCol w="1331843">
                  <a:extLst>
                    <a:ext uri="{9D8B030D-6E8A-4147-A177-3AD203B41FA5}">
                      <a16:colId xmlns:a16="http://schemas.microsoft.com/office/drawing/2014/main" val="2241152986"/>
                    </a:ext>
                  </a:extLst>
                </a:gridCol>
                <a:gridCol w="755374">
                  <a:extLst>
                    <a:ext uri="{9D8B030D-6E8A-4147-A177-3AD203B41FA5}">
                      <a16:colId xmlns:a16="http://schemas.microsoft.com/office/drawing/2014/main" val="3944940249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87560980"/>
                    </a:ext>
                  </a:extLst>
                </a:gridCol>
                <a:gridCol w="1192696">
                  <a:extLst>
                    <a:ext uri="{9D8B030D-6E8A-4147-A177-3AD203B41FA5}">
                      <a16:colId xmlns:a16="http://schemas.microsoft.com/office/drawing/2014/main" val="37796518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Triangle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Mean Distance (km)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Largest Angle (deg)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TDoA</a:t>
                      </a:r>
                      <a:r>
                        <a:rPr lang="en-US" dirty="0"/>
                        <a:t> Coverage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Uncertainty Coverage </a:t>
                      </a:r>
                    </a:p>
                    <a:p>
                      <a:r>
                        <a:rPr lang="en-US" dirty="0"/>
                        <a:t>(10 deg)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Median Uncertainty Az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IQR Az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Median Uncertainty 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IQR 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Minimum Elevation (5 deg, 40%)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Maximum Elevation (5 deg, 40%)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98910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 RIE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125.3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61.8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19.5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11.1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521850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 RBW</a:t>
                      </a:r>
                    </a:p>
                  </a:txBody>
                  <a:tcPr marL="9525" marR="9525" marT="9525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94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99%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51%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9.4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10.8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6.4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1.9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NaN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1376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 RGB</a:t>
                      </a:r>
                    </a:p>
                  </a:txBody>
                  <a:tcPr marL="9525" marR="9525" marT="9525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99%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59%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8.0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9.3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5.9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1.6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8738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 MPR</a:t>
                      </a:r>
                    </a:p>
                  </a:txBody>
                  <a:tcPr marL="9525" marR="9525" marT="9525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73%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5.4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5.8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4.4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1.6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81556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 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MRWi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88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77%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5.0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4.9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4.0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1.5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39453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 MBW</a:t>
                      </a:r>
                    </a:p>
                  </a:txBody>
                  <a:tcPr marL="9525" marR="9525" marT="9525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96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76%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4.8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5.2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4.0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1.7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80839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 MWP</a:t>
                      </a:r>
                    </a:p>
                  </a:txBody>
                  <a:tcPr marL="9525" marR="9525" marT="9525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83%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3.8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3.8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3.2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1.7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26455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 MWG</a:t>
                      </a:r>
                    </a:p>
                  </a:txBody>
                  <a:tcPr marL="9525" marR="9525" marT="9525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61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74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84%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3.6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3.5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3.1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1.5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62598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 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MWiB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85%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3.3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3.3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2.9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1.6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94897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 MGWi</a:t>
                      </a:r>
                    </a:p>
                  </a:txBody>
                  <a:tcPr marL="9525" marR="9525" marT="9525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85%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3.2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3.2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2.8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1.6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5591133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5F22F254-7988-4D64-AEE1-FD8D4BAFCAAF}"/>
              </a:ext>
            </a:extLst>
          </p:cNvPr>
          <p:cNvSpPr txBox="1"/>
          <p:nvPr/>
        </p:nvSpPr>
        <p:spPr>
          <a:xfrm>
            <a:off x="241852" y="6266632"/>
            <a:ext cx="117082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5% increase in coverage and lower IQR compared to the Least squares on the next slides was due to a bug fix. Azimuth error that wrapped around 360 deg was marked as ~-355 degree error instead of ~-5 degree error.</a:t>
            </a:r>
          </a:p>
        </p:txBody>
      </p:sp>
    </p:spTree>
    <p:extLst>
      <p:ext uri="{BB962C8B-B14F-4D97-AF65-F5344CB8AC3E}">
        <p14:creationId xmlns:p14="http://schemas.microsoft.com/office/powerpoint/2010/main" val="3902470457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E676CC-A67A-45CD-981E-B015698942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We can predict the uncertainty based on the standard deviation instead of comparing to an absolute error.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7892A0-880F-49A3-B596-A486A460A6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893297" cy="491454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We take the nominal inputs and run </a:t>
            </a:r>
            <a:r>
              <a:rPr lang="en-US" dirty="0" err="1"/>
              <a:t>TDoA</a:t>
            </a:r>
            <a:r>
              <a:rPr lang="en-US" dirty="0"/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We perturbate those inputs just like in a Monte Carlo.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We take the mean and standard deviation of all lines found by </a:t>
            </a:r>
            <a:r>
              <a:rPr lang="en-US" dirty="0" err="1"/>
              <a:t>TDoA</a:t>
            </a:r>
            <a:r>
              <a:rPr lang="en-US" dirty="0"/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Transform these into </a:t>
            </a:r>
            <a:r>
              <a:rPr lang="en-US" dirty="0" err="1"/>
              <a:t>AzEl</a:t>
            </a:r>
            <a:r>
              <a:rPr lang="en-US" dirty="0"/>
              <a:t>, and a reference with estimated uncertainty.</a:t>
            </a:r>
          </a:p>
        </p:txBody>
      </p:sp>
      <p:pic>
        <p:nvPicPr>
          <p:cNvPr id="9" name="Picture 8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A22B6471-F465-438F-A47F-B4BABD38C45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42"/>
          <a:stretch/>
        </p:blipFill>
        <p:spPr>
          <a:xfrm>
            <a:off x="5731498" y="1825625"/>
            <a:ext cx="6306532" cy="457696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BD46608-932B-4B43-BB79-31B4631044BC}"/>
              </a:ext>
            </a:extLst>
          </p:cNvPr>
          <p:cNvSpPr txBox="1"/>
          <p:nvPr/>
        </p:nvSpPr>
        <p:spPr>
          <a:xfrm>
            <a:off x="9766170" y="3524392"/>
            <a:ext cx="227186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references points are spread of 10-100km. This is quite a large spread.</a:t>
            </a:r>
          </a:p>
          <a:p>
            <a:endParaRPr lang="en-US" dirty="0"/>
          </a:p>
          <a:p>
            <a:r>
              <a:rPr lang="en-US" dirty="0"/>
              <a:t>Input Az, El is 180 and 45 degrees.</a:t>
            </a:r>
          </a:p>
        </p:txBody>
      </p:sp>
    </p:spTree>
    <p:extLst>
      <p:ext uri="{BB962C8B-B14F-4D97-AF65-F5344CB8AC3E}">
        <p14:creationId xmlns:p14="http://schemas.microsoft.com/office/powerpoint/2010/main" val="326849282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52ECB3-DCB5-406A-9130-C5563DF90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Using a minimum distance least squares solver and estimating uncertainty we get the following: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FC3C88B-5CE4-43DB-9C26-464201DA52B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67840766"/>
              </p:ext>
            </p:extLst>
          </p:nvPr>
        </p:nvGraphicFramePr>
        <p:xfrm>
          <a:off x="241852" y="1690688"/>
          <a:ext cx="11708296" cy="4897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0600">
                  <a:extLst>
                    <a:ext uri="{9D8B030D-6E8A-4147-A177-3AD203B41FA5}">
                      <a16:colId xmlns:a16="http://schemas.microsoft.com/office/drawing/2014/main" val="3497467743"/>
                    </a:ext>
                  </a:extLst>
                </a:gridCol>
                <a:gridCol w="1013791">
                  <a:extLst>
                    <a:ext uri="{9D8B030D-6E8A-4147-A177-3AD203B41FA5}">
                      <a16:colId xmlns:a16="http://schemas.microsoft.com/office/drawing/2014/main" val="3207067156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736658368"/>
                    </a:ext>
                  </a:extLst>
                </a:gridCol>
                <a:gridCol w="1083366">
                  <a:extLst>
                    <a:ext uri="{9D8B030D-6E8A-4147-A177-3AD203B41FA5}">
                      <a16:colId xmlns:a16="http://schemas.microsoft.com/office/drawing/2014/main" val="3191015460"/>
                    </a:ext>
                  </a:extLst>
                </a:gridCol>
                <a:gridCol w="1302026">
                  <a:extLst>
                    <a:ext uri="{9D8B030D-6E8A-4147-A177-3AD203B41FA5}">
                      <a16:colId xmlns:a16="http://schemas.microsoft.com/office/drawing/2014/main" val="1696867155"/>
                    </a:ext>
                  </a:extLst>
                </a:gridCol>
                <a:gridCol w="1346001">
                  <a:extLst>
                    <a:ext uri="{9D8B030D-6E8A-4147-A177-3AD203B41FA5}">
                      <a16:colId xmlns:a16="http://schemas.microsoft.com/office/drawing/2014/main" val="223075574"/>
                    </a:ext>
                  </a:extLst>
                </a:gridCol>
                <a:gridCol w="635199">
                  <a:extLst>
                    <a:ext uri="{9D8B030D-6E8A-4147-A177-3AD203B41FA5}">
                      <a16:colId xmlns:a16="http://schemas.microsoft.com/office/drawing/2014/main" val="3451529322"/>
                    </a:ext>
                  </a:extLst>
                </a:gridCol>
                <a:gridCol w="1331843">
                  <a:extLst>
                    <a:ext uri="{9D8B030D-6E8A-4147-A177-3AD203B41FA5}">
                      <a16:colId xmlns:a16="http://schemas.microsoft.com/office/drawing/2014/main" val="2241152986"/>
                    </a:ext>
                  </a:extLst>
                </a:gridCol>
                <a:gridCol w="755374">
                  <a:extLst>
                    <a:ext uri="{9D8B030D-6E8A-4147-A177-3AD203B41FA5}">
                      <a16:colId xmlns:a16="http://schemas.microsoft.com/office/drawing/2014/main" val="3944940249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87560980"/>
                    </a:ext>
                  </a:extLst>
                </a:gridCol>
                <a:gridCol w="1192696">
                  <a:extLst>
                    <a:ext uri="{9D8B030D-6E8A-4147-A177-3AD203B41FA5}">
                      <a16:colId xmlns:a16="http://schemas.microsoft.com/office/drawing/2014/main" val="37796518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Triangle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Mean Distance (km)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Largest Angle (deg)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TDoA</a:t>
                      </a:r>
                      <a:r>
                        <a:rPr lang="en-US" dirty="0"/>
                        <a:t> Coverage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Uncertainty Coverage </a:t>
                      </a:r>
                    </a:p>
                    <a:p>
                      <a:r>
                        <a:rPr lang="en-US" dirty="0"/>
                        <a:t>(10 deg)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Median Uncertainty Az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IQR Az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Median Uncertainty 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IQR 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Minimum Elevation (5 deg, 40%)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Maximum Elevation (5 deg, 40%)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98910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 RIE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123.3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42.8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NaN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521850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 RBW</a:t>
                      </a:r>
                    </a:p>
                  </a:txBody>
                  <a:tcPr marL="9525" marR="9525" marT="9525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94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99%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10%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12.0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15.6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9.4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17.7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NaN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1376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 RGB</a:t>
                      </a:r>
                    </a:p>
                  </a:txBody>
                  <a:tcPr marL="9525" marR="9525" marT="9525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99%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19%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11.1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14.4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8.3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16.4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NaN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8738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 MPR</a:t>
                      </a:r>
                    </a:p>
                  </a:txBody>
                  <a:tcPr marL="9525" marR="9525" marT="9525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41%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8.1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12.4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6.0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13.2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81556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 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MRWi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88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45%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7.5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11.3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5.5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10.9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39453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 MBW</a:t>
                      </a:r>
                    </a:p>
                  </a:txBody>
                  <a:tcPr marL="9525" marR="9525" marT="9525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96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46%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7.3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11.9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5.4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10.2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80839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 MWP</a:t>
                      </a:r>
                    </a:p>
                  </a:txBody>
                  <a:tcPr marL="9525" marR="9525" marT="9525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55%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5.7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9.1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4.2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7.7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26455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 MWG</a:t>
                      </a:r>
                    </a:p>
                  </a:txBody>
                  <a:tcPr marL="9525" marR="9525" marT="9525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61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74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57%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5.3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8.3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4.0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7.0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62598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 MWiB</a:t>
                      </a:r>
                    </a:p>
                  </a:txBody>
                  <a:tcPr marL="9525" marR="9525" marT="9525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59%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4.9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8.3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3.7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6.7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94897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 MGWi</a:t>
                      </a:r>
                    </a:p>
                  </a:txBody>
                  <a:tcPr marL="9525" marR="9525" marT="9525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60%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4.8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8.3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3.5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6.1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55911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54700253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3D010-B048-427F-B7C6-AABC5626A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estimated uncertainty method tends to overestimate the error.</a:t>
            </a:r>
          </a:p>
        </p:txBody>
      </p:sp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C988A893-70FA-46A5-B0C3-976D2D300C8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78148586"/>
              </p:ext>
            </p:extLst>
          </p:nvPr>
        </p:nvGraphicFramePr>
        <p:xfrm>
          <a:off x="241852" y="1690688"/>
          <a:ext cx="11708296" cy="4155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0600">
                  <a:extLst>
                    <a:ext uri="{9D8B030D-6E8A-4147-A177-3AD203B41FA5}">
                      <a16:colId xmlns:a16="http://schemas.microsoft.com/office/drawing/2014/main" val="3497467743"/>
                    </a:ext>
                  </a:extLst>
                </a:gridCol>
                <a:gridCol w="1013791">
                  <a:extLst>
                    <a:ext uri="{9D8B030D-6E8A-4147-A177-3AD203B41FA5}">
                      <a16:colId xmlns:a16="http://schemas.microsoft.com/office/drawing/2014/main" val="3207067156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736658368"/>
                    </a:ext>
                  </a:extLst>
                </a:gridCol>
                <a:gridCol w="1083366">
                  <a:extLst>
                    <a:ext uri="{9D8B030D-6E8A-4147-A177-3AD203B41FA5}">
                      <a16:colId xmlns:a16="http://schemas.microsoft.com/office/drawing/2014/main" val="3191015460"/>
                    </a:ext>
                  </a:extLst>
                </a:gridCol>
                <a:gridCol w="1302026">
                  <a:extLst>
                    <a:ext uri="{9D8B030D-6E8A-4147-A177-3AD203B41FA5}">
                      <a16:colId xmlns:a16="http://schemas.microsoft.com/office/drawing/2014/main" val="1696867155"/>
                    </a:ext>
                  </a:extLst>
                </a:gridCol>
                <a:gridCol w="1346001">
                  <a:extLst>
                    <a:ext uri="{9D8B030D-6E8A-4147-A177-3AD203B41FA5}">
                      <a16:colId xmlns:a16="http://schemas.microsoft.com/office/drawing/2014/main" val="223075574"/>
                    </a:ext>
                  </a:extLst>
                </a:gridCol>
                <a:gridCol w="635199">
                  <a:extLst>
                    <a:ext uri="{9D8B030D-6E8A-4147-A177-3AD203B41FA5}">
                      <a16:colId xmlns:a16="http://schemas.microsoft.com/office/drawing/2014/main" val="3451529322"/>
                    </a:ext>
                  </a:extLst>
                </a:gridCol>
                <a:gridCol w="1331843">
                  <a:extLst>
                    <a:ext uri="{9D8B030D-6E8A-4147-A177-3AD203B41FA5}">
                      <a16:colId xmlns:a16="http://schemas.microsoft.com/office/drawing/2014/main" val="2241152986"/>
                    </a:ext>
                  </a:extLst>
                </a:gridCol>
                <a:gridCol w="755374">
                  <a:extLst>
                    <a:ext uri="{9D8B030D-6E8A-4147-A177-3AD203B41FA5}">
                      <a16:colId xmlns:a16="http://schemas.microsoft.com/office/drawing/2014/main" val="3944940249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87560980"/>
                    </a:ext>
                  </a:extLst>
                </a:gridCol>
                <a:gridCol w="1192696">
                  <a:extLst>
                    <a:ext uri="{9D8B030D-6E8A-4147-A177-3AD203B41FA5}">
                      <a16:colId xmlns:a16="http://schemas.microsoft.com/office/drawing/2014/main" val="37796518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Triangle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Mean Distance (km)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Largest Angle (deg)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TDoA</a:t>
                      </a:r>
                      <a:r>
                        <a:rPr lang="en-US" dirty="0"/>
                        <a:t> Coverage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Uncertainty Coverage </a:t>
                      </a:r>
                    </a:p>
                    <a:p>
                      <a:r>
                        <a:rPr lang="en-US" dirty="0"/>
                        <a:t>(10 deg)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Median Uncertainty Az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IQR Az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Median Uncertainty 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IQR 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Minimum Elevation (5 deg, 40%)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Maximum Elevation (5 deg, 40%)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9891053"/>
                  </a:ext>
                </a:extLst>
              </a:tr>
              <a:tr h="370840">
                <a:tc gridSpan="11"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Absolute Error</a:t>
                      </a:r>
                    </a:p>
                  </a:txBody>
                  <a:tcPr marL="9525" marR="9525" marT="9525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8738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 MWG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61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74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84%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3.6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3.5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3.1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1.5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81556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 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MWiB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85%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3.3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3.3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2.9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1.6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39453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 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MGWi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85%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3.2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3.2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2.8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1.6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8083929"/>
                  </a:ext>
                </a:extLst>
              </a:tr>
              <a:tr h="370840">
                <a:tc gridSpan="11"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Estimated Error</a:t>
                      </a:r>
                    </a:p>
                  </a:txBody>
                  <a:tcPr marL="9525" marR="9525" marT="9525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26455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 MWG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61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74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57%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5.3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8.3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4.0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7.0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62598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 MWiB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59%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4.9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8.3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3.7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6.7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94897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 MGWi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60%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4.8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8.3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3.5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6.1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55911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15813683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C34490-1136-4102-A08C-9F5B5680D1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098" y="1454503"/>
            <a:ext cx="8540684" cy="53712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D43D010-B048-427F-B7C6-AABC5626A9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8434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Williamson is an essential element in our top 2 triangle networks. </a:t>
            </a:r>
          </a:p>
        </p:txBody>
      </p:sp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C988A893-70FA-46A5-B0C3-976D2D300C8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67056958"/>
              </p:ext>
            </p:extLst>
          </p:nvPr>
        </p:nvGraphicFramePr>
        <p:xfrm>
          <a:off x="6659286" y="3541848"/>
          <a:ext cx="5287616" cy="20307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7399">
                  <a:extLst>
                    <a:ext uri="{9D8B030D-6E8A-4147-A177-3AD203B41FA5}">
                      <a16:colId xmlns:a16="http://schemas.microsoft.com/office/drawing/2014/main" val="3497467743"/>
                    </a:ext>
                  </a:extLst>
                </a:gridCol>
                <a:gridCol w="1013791">
                  <a:extLst>
                    <a:ext uri="{9D8B030D-6E8A-4147-A177-3AD203B41FA5}">
                      <a16:colId xmlns:a16="http://schemas.microsoft.com/office/drawing/2014/main" val="3207067156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736658368"/>
                    </a:ext>
                  </a:extLst>
                </a:gridCol>
                <a:gridCol w="1302026">
                  <a:extLst>
                    <a:ext uri="{9D8B030D-6E8A-4147-A177-3AD203B41FA5}">
                      <a16:colId xmlns:a16="http://schemas.microsoft.com/office/drawing/2014/main" val="169686715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Triangle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Mean Distance (km)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Largest Angle (deg)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Estimated Sky coverage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98910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 algn="ctr" rtl="0" fontAlgn="ctr">
                        <a:buNone/>
                      </a:pPr>
                      <a:r>
                        <a:rPr lang="en-US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1. Mees, GCC, Williamson</a:t>
                      </a:r>
                    </a:p>
                  </a:txBody>
                  <a:tcPr marL="9525" marR="9525" marT="9525" marB="0"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9525" marR="9525" marT="9525" marB="0" anchor="b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77</a:t>
                      </a:r>
                    </a:p>
                  </a:txBody>
                  <a:tcPr marL="9525" marR="9525" marT="9525" marB="0" anchor="b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85%</a:t>
                      </a:r>
                    </a:p>
                  </a:txBody>
                  <a:tcPr marL="9525" marR="9525" marT="9525" marB="0" anchor="b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80062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2. Mees, Williamson, Brockport</a:t>
                      </a:r>
                    </a:p>
                  </a:txBody>
                  <a:tcPr marL="9525" marR="9525" marT="9525" marB="0"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64</a:t>
                      </a:r>
                    </a:p>
                  </a:txBody>
                  <a:tcPr marL="9525" marR="9525" marT="9525" marB="0" anchor="b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72</a:t>
                      </a:r>
                    </a:p>
                  </a:txBody>
                  <a:tcPr marL="9525" marR="9525" marT="9525" marB="0" anchor="b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85%</a:t>
                      </a:r>
                    </a:p>
                  </a:txBody>
                  <a:tcPr marL="9525" marR="9525" marT="9525" marB="0" anchor="b"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39453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84192911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839" y="-11067"/>
            <a:ext cx="10710321" cy="6869067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266948" y="374165"/>
            <a:ext cx="2012218" cy="369332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Brockport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319866" y="6242268"/>
            <a:ext cx="1584648" cy="369332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Mees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4271869" y="2226931"/>
            <a:ext cx="533397" cy="369332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RIT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88D1D2D-0DC0-44B1-AE06-2D8ACBDD3AB5}"/>
              </a:ext>
            </a:extLst>
          </p:cNvPr>
          <p:cNvCxnSpPr>
            <a:cxnSpLocks/>
          </p:cNvCxnSpPr>
          <p:nvPr/>
        </p:nvCxnSpPr>
        <p:spPr>
          <a:xfrm>
            <a:off x="2775105" y="802587"/>
            <a:ext cx="4291178" cy="5439681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E5EFE958-9347-49D3-A75F-39BE45ACE76B}"/>
              </a:ext>
            </a:extLst>
          </p:cNvPr>
          <p:cNvSpPr txBox="1"/>
          <p:nvPr/>
        </p:nvSpPr>
        <p:spPr>
          <a:xfrm>
            <a:off x="8972096" y="768833"/>
            <a:ext cx="1646463" cy="646331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Williamson High School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9842AF6-A00A-42A3-AEDE-A5775742578C}"/>
              </a:ext>
            </a:extLst>
          </p:cNvPr>
          <p:cNvCxnSpPr>
            <a:cxnSpLocks/>
          </p:cNvCxnSpPr>
          <p:nvPr/>
        </p:nvCxnSpPr>
        <p:spPr>
          <a:xfrm flipV="1">
            <a:off x="7093974" y="1102936"/>
            <a:ext cx="1663577" cy="5181889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9DE7381-026A-40A9-97A6-A12299658F24}"/>
              </a:ext>
            </a:extLst>
          </p:cNvPr>
          <p:cNvCxnSpPr>
            <a:cxnSpLocks/>
          </p:cNvCxnSpPr>
          <p:nvPr/>
        </p:nvCxnSpPr>
        <p:spPr>
          <a:xfrm>
            <a:off x="2848070" y="826915"/>
            <a:ext cx="5909481" cy="276021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92271380-BA88-4FD5-9813-CB78D3475472}"/>
              </a:ext>
            </a:extLst>
          </p:cNvPr>
          <p:cNvSpPr txBox="1"/>
          <p:nvPr/>
        </p:nvSpPr>
        <p:spPr>
          <a:xfrm>
            <a:off x="577981" y="2604025"/>
            <a:ext cx="634306" cy="369332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GCC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633602A5-6630-486A-AA30-2397B6671CE4}"/>
              </a:ext>
            </a:extLst>
          </p:cNvPr>
          <p:cNvCxnSpPr>
            <a:cxnSpLocks/>
          </p:cNvCxnSpPr>
          <p:nvPr/>
        </p:nvCxnSpPr>
        <p:spPr>
          <a:xfrm>
            <a:off x="1375145" y="2914996"/>
            <a:ext cx="5691138" cy="3379632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9C766DA-56C1-4ECF-809A-6DD982B6D852}"/>
              </a:ext>
            </a:extLst>
          </p:cNvPr>
          <p:cNvCxnSpPr>
            <a:cxnSpLocks/>
          </p:cNvCxnSpPr>
          <p:nvPr/>
        </p:nvCxnSpPr>
        <p:spPr>
          <a:xfrm flipV="1">
            <a:off x="1375145" y="1102935"/>
            <a:ext cx="7382406" cy="1819785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2414028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B9FF2-8600-406E-AB38-811350E24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 Low elevations, the estimated uncertainty has poor agreement with absolute.</a:t>
            </a:r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2DB99499-5652-4AA4-9D69-FA13063415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8472" y="1533109"/>
            <a:ext cx="9615055" cy="4959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183294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B9FF2-8600-406E-AB38-811350E24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 Low elevations, the estimated uncertainty has poor agreement with absolute.</a:t>
            </a:r>
          </a:p>
        </p:txBody>
      </p:sp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7E36948B-885E-49FE-A034-5CDA7F17AA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0036" y="1575989"/>
            <a:ext cx="9531927" cy="4916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06270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9D452-BC13-4581-ABA4-FE7B4AF34A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 low elevations, the normal assumption breaks down, causing the % difference. </a:t>
            </a:r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E5775245-A01B-453C-A811-8E0A9386D0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74"/>
          <a:stretch/>
        </p:blipFill>
        <p:spPr>
          <a:xfrm>
            <a:off x="2951920" y="1599968"/>
            <a:ext cx="8100393" cy="525803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979FE26-84EB-4464-AB9D-F493FEA3F7C8}"/>
              </a:ext>
            </a:extLst>
          </p:cNvPr>
          <p:cNvSpPr txBox="1"/>
          <p:nvPr/>
        </p:nvSpPr>
        <p:spPr>
          <a:xfrm>
            <a:off x="5640456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70D83F-6422-47BD-AB10-608F2C99C124}"/>
              </a:ext>
            </a:extLst>
          </p:cNvPr>
          <p:cNvSpPr txBox="1"/>
          <p:nvPr/>
        </p:nvSpPr>
        <p:spPr>
          <a:xfrm>
            <a:off x="335444" y="2659323"/>
            <a:ext cx="264049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This distribution was made with elevation 5 degrees and azimuth 180 degrees.</a:t>
            </a:r>
          </a:p>
          <a:p>
            <a:endParaRPr lang="en-US" sz="2200" dirty="0"/>
          </a:p>
          <a:p>
            <a:r>
              <a:rPr lang="en-US" sz="2200" dirty="0"/>
              <a:t>This distribution looks nothing like a spherical point cloud, seen earlier. </a:t>
            </a:r>
          </a:p>
        </p:txBody>
      </p:sp>
    </p:spTree>
    <p:extLst>
      <p:ext uri="{BB962C8B-B14F-4D97-AF65-F5344CB8AC3E}">
        <p14:creationId xmlns:p14="http://schemas.microsoft.com/office/powerpoint/2010/main" val="1509244606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A0C3AB-0652-4499-BB6C-B54BE10920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3 slides are past Monte Carlo runs. These are kept for comparison purposes.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034EA38-6F26-401C-A69A-26C0969C91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3 previous Monte Carlo use the same conditions but three different solvers.</a:t>
            </a:r>
          </a:p>
          <a:p>
            <a:pPr lvl="1"/>
            <a:r>
              <a:rPr lang="en-US" dirty="0"/>
              <a:t>Symbolic</a:t>
            </a:r>
          </a:p>
          <a:p>
            <a:pPr lvl="1"/>
            <a:r>
              <a:rPr lang="en-US" dirty="0"/>
              <a:t>Minimum Hyperbola distance</a:t>
            </a:r>
          </a:p>
          <a:p>
            <a:pPr lvl="1"/>
            <a:r>
              <a:rPr lang="en-US" dirty="0"/>
              <a:t>Minimum time difference</a:t>
            </a:r>
          </a:p>
          <a:p>
            <a:r>
              <a:rPr lang="en-US" dirty="0"/>
              <a:t>All 3 suffer from the same bug:</a:t>
            </a:r>
          </a:p>
          <a:p>
            <a:pPr lvl="1"/>
            <a:r>
              <a:rPr lang="en-US" dirty="0"/>
              <a:t>If Azimuth values were 359, 1, 2, 357, the error was recorded as ~180, not ~5.</a:t>
            </a:r>
          </a:p>
          <a:p>
            <a:r>
              <a:rPr lang="en-US" dirty="0"/>
              <a:t>Symbolic Solver is not rerun because of its 500 hour computation time.</a:t>
            </a:r>
          </a:p>
          <a:p>
            <a:r>
              <a:rPr lang="en-US" dirty="0"/>
              <a:t>Least Square solvers take 1-2 hours. </a:t>
            </a:r>
          </a:p>
        </p:txBody>
      </p:sp>
    </p:spTree>
    <p:extLst>
      <p:ext uri="{BB962C8B-B14F-4D97-AF65-F5344CB8AC3E}">
        <p14:creationId xmlns:p14="http://schemas.microsoft.com/office/powerpoint/2010/main" val="10898523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41F91-30CB-4B00-8BCA-C5D277BA5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Transforming the Hyperbola or Hyperboloid to the Fixed Frame. Known Data.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BA97601-294D-49FA-AD5D-86355016202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100387" y="1825625"/>
                <a:ext cx="5991225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Given Absolute Position of Stations: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=[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lit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m:rPr>
                              <m:lit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||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𝑶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x axis always points from station 1 to 2.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𝑶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BA97601-294D-49FA-AD5D-86355016202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00387" y="1825625"/>
                <a:ext cx="5991225" cy="4351338"/>
              </a:xfrm>
              <a:blipFill>
                <a:blip r:embed="rId2"/>
                <a:stretch>
                  <a:fillRect l="-2138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1463428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3E7046-5FEC-4C90-9E59-C869E02B0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Both Mean Distance and having the smallest max angle makes the best triangle. 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D39815A-B9AC-43CB-A12B-1B129C4BE8C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14593799"/>
              </p:ext>
            </p:extLst>
          </p:nvPr>
        </p:nvGraphicFramePr>
        <p:xfrm>
          <a:off x="241852" y="1595755"/>
          <a:ext cx="11708296" cy="4897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0600">
                  <a:extLst>
                    <a:ext uri="{9D8B030D-6E8A-4147-A177-3AD203B41FA5}">
                      <a16:colId xmlns:a16="http://schemas.microsoft.com/office/drawing/2014/main" val="3497467743"/>
                    </a:ext>
                  </a:extLst>
                </a:gridCol>
                <a:gridCol w="1013791">
                  <a:extLst>
                    <a:ext uri="{9D8B030D-6E8A-4147-A177-3AD203B41FA5}">
                      <a16:colId xmlns:a16="http://schemas.microsoft.com/office/drawing/2014/main" val="3207067156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736658368"/>
                    </a:ext>
                  </a:extLst>
                </a:gridCol>
                <a:gridCol w="1083366">
                  <a:extLst>
                    <a:ext uri="{9D8B030D-6E8A-4147-A177-3AD203B41FA5}">
                      <a16:colId xmlns:a16="http://schemas.microsoft.com/office/drawing/2014/main" val="3191015460"/>
                    </a:ext>
                  </a:extLst>
                </a:gridCol>
                <a:gridCol w="1302026">
                  <a:extLst>
                    <a:ext uri="{9D8B030D-6E8A-4147-A177-3AD203B41FA5}">
                      <a16:colId xmlns:a16="http://schemas.microsoft.com/office/drawing/2014/main" val="1696867155"/>
                    </a:ext>
                  </a:extLst>
                </a:gridCol>
                <a:gridCol w="1346001">
                  <a:extLst>
                    <a:ext uri="{9D8B030D-6E8A-4147-A177-3AD203B41FA5}">
                      <a16:colId xmlns:a16="http://schemas.microsoft.com/office/drawing/2014/main" val="223075574"/>
                    </a:ext>
                  </a:extLst>
                </a:gridCol>
                <a:gridCol w="635199">
                  <a:extLst>
                    <a:ext uri="{9D8B030D-6E8A-4147-A177-3AD203B41FA5}">
                      <a16:colId xmlns:a16="http://schemas.microsoft.com/office/drawing/2014/main" val="3451529322"/>
                    </a:ext>
                  </a:extLst>
                </a:gridCol>
                <a:gridCol w="1331843">
                  <a:extLst>
                    <a:ext uri="{9D8B030D-6E8A-4147-A177-3AD203B41FA5}">
                      <a16:colId xmlns:a16="http://schemas.microsoft.com/office/drawing/2014/main" val="2241152986"/>
                    </a:ext>
                  </a:extLst>
                </a:gridCol>
                <a:gridCol w="755374">
                  <a:extLst>
                    <a:ext uri="{9D8B030D-6E8A-4147-A177-3AD203B41FA5}">
                      <a16:colId xmlns:a16="http://schemas.microsoft.com/office/drawing/2014/main" val="3944940249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87560980"/>
                    </a:ext>
                  </a:extLst>
                </a:gridCol>
                <a:gridCol w="1192696">
                  <a:extLst>
                    <a:ext uri="{9D8B030D-6E8A-4147-A177-3AD203B41FA5}">
                      <a16:colId xmlns:a16="http://schemas.microsoft.com/office/drawing/2014/main" val="37796518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Triangle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Mean Distance (km)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Largest Angle (deg)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TDoA</a:t>
                      </a:r>
                      <a:r>
                        <a:rPr lang="en-US" dirty="0"/>
                        <a:t> Coverage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Uncertainty Coverage </a:t>
                      </a:r>
                    </a:p>
                    <a:p>
                      <a:r>
                        <a:rPr lang="en-US" dirty="0"/>
                        <a:t>(10 deg)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Median Uncertainty Az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IQR Az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Median Uncertainty 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IQR 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Minimum Elevation (5 deg, 40%)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Maximum Elevation (5 deg, 40%)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98910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 RIE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94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84%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51.3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186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20.7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15.8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NaN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3521850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 RBW</a:t>
                      </a:r>
                    </a:p>
                  </a:txBody>
                  <a:tcPr marL="7620" marR="7620" marT="762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94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99%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51%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8.7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15.3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6.3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2.2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NaN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1376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 RGB</a:t>
                      </a:r>
                    </a:p>
                  </a:txBody>
                  <a:tcPr marL="7620" marR="7620" marT="762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99%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51%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18.2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5.7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1.8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8738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 MPR</a:t>
                      </a:r>
                    </a:p>
                  </a:txBody>
                  <a:tcPr marL="7620" marR="7620" marT="762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59%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5.2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9.4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4.1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1.7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81556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 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MRWi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88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67%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4.8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7.4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3.8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1.6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39453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 MBW</a:t>
                      </a: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</a:t>
                      </a:r>
                    </a:p>
                  </a:txBody>
                  <a:tcPr marL="7620" marR="7620" marT="7620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96</a:t>
                      </a:r>
                    </a:p>
                  </a:txBody>
                  <a:tcPr marL="7620" marR="7620" marT="7620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7620" marR="7620" marT="7620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65%</a:t>
                      </a:r>
                    </a:p>
                  </a:txBody>
                  <a:tcPr marL="7620" marR="7620" marT="7620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4.5</a:t>
                      </a:r>
                    </a:p>
                  </a:txBody>
                  <a:tcPr marL="7620" marR="7620" marT="7620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8.3</a:t>
                      </a:r>
                    </a:p>
                  </a:txBody>
                  <a:tcPr marL="7620" marR="7620" marT="7620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3.7</a:t>
                      </a:r>
                    </a:p>
                  </a:txBody>
                  <a:tcPr marL="7620" marR="7620" marT="7620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1.7</a:t>
                      </a:r>
                    </a:p>
                  </a:txBody>
                  <a:tcPr marL="7620" marR="7620" marT="7620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620" marR="7620" marT="7620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</a:t>
                      </a:r>
                    </a:p>
                  </a:txBody>
                  <a:tcPr marL="7620" marR="7620" marT="7620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49929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 MWP</a:t>
                      </a: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</a:t>
                      </a:r>
                    </a:p>
                  </a:txBody>
                  <a:tcPr marL="7620" marR="7620" marT="7620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</a:t>
                      </a:r>
                    </a:p>
                  </a:txBody>
                  <a:tcPr marL="7620" marR="7620" marT="7620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7620" marR="7620" marT="7620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67%</a:t>
                      </a:r>
                    </a:p>
                  </a:txBody>
                  <a:tcPr marL="7620" marR="7620" marT="7620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3.6</a:t>
                      </a:r>
                    </a:p>
                  </a:txBody>
                  <a:tcPr marL="7620" marR="7620" marT="7620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5.8</a:t>
                      </a:r>
                    </a:p>
                  </a:txBody>
                  <a:tcPr marL="7620" marR="7620" marT="7620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3.1</a:t>
                      </a:r>
                    </a:p>
                  </a:txBody>
                  <a:tcPr marL="7620" marR="7620" marT="7620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1.3</a:t>
                      </a:r>
                    </a:p>
                  </a:txBody>
                  <a:tcPr marL="7620" marR="7620" marT="7620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7620" marR="7620" marT="7620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</a:t>
                      </a:r>
                    </a:p>
                  </a:txBody>
                  <a:tcPr marL="7620" marR="7620" marT="7620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26455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 MWG</a:t>
                      </a:r>
                    </a:p>
                  </a:txBody>
                  <a:tcPr marL="7620" marR="7620" marT="7620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61</a:t>
                      </a:r>
                    </a:p>
                  </a:txBody>
                  <a:tcPr marL="7620" marR="7620" marT="7620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74</a:t>
                      </a:r>
                    </a:p>
                  </a:txBody>
                  <a:tcPr marL="7620" marR="7620" marT="7620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7620" marR="7620" marT="7620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71%</a:t>
                      </a:r>
                    </a:p>
                  </a:txBody>
                  <a:tcPr marL="7620" marR="7620" marT="7620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3.3</a:t>
                      </a:r>
                    </a:p>
                  </a:txBody>
                  <a:tcPr marL="7620" marR="7620" marT="7620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5.2</a:t>
                      </a:r>
                    </a:p>
                  </a:txBody>
                  <a:tcPr marL="7620" marR="7620" marT="7620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2.9</a:t>
                      </a:r>
                    </a:p>
                  </a:txBody>
                  <a:tcPr marL="7620" marR="7620" marT="7620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1.3</a:t>
                      </a:r>
                    </a:p>
                  </a:txBody>
                  <a:tcPr marL="7620" marR="7620" marT="7620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620" marR="7620" marT="7620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</a:t>
                      </a:r>
                    </a:p>
                  </a:txBody>
                  <a:tcPr marL="7620" marR="7620" marT="7620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62598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 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MWiB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</a:t>
                      </a:r>
                    </a:p>
                  </a:txBody>
                  <a:tcPr marL="7620" marR="7620" marT="7620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</a:t>
                      </a:r>
                    </a:p>
                  </a:txBody>
                  <a:tcPr marL="7620" marR="7620" marT="7620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7620" marR="7620" marT="7620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72%</a:t>
                      </a:r>
                    </a:p>
                  </a:txBody>
                  <a:tcPr marL="7620" marR="7620" marT="7620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3.2</a:t>
                      </a:r>
                    </a:p>
                  </a:txBody>
                  <a:tcPr marL="7620" marR="7620" marT="7620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4.7</a:t>
                      </a:r>
                    </a:p>
                  </a:txBody>
                  <a:tcPr marL="7620" marR="7620" marT="7620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2.8</a:t>
                      </a:r>
                    </a:p>
                  </a:txBody>
                  <a:tcPr marL="7620" marR="7620" marT="7620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1.3</a:t>
                      </a:r>
                    </a:p>
                  </a:txBody>
                  <a:tcPr marL="7620" marR="7620" marT="7620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620" marR="7620" marT="7620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</a:t>
                      </a:r>
                    </a:p>
                  </a:txBody>
                  <a:tcPr marL="7620" marR="7620" marT="7620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94897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 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MGWi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7620" marR="7620" marT="7620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</a:t>
                      </a:r>
                    </a:p>
                  </a:txBody>
                  <a:tcPr marL="7620" marR="7620" marT="7620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7620" marR="7620" marT="7620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74%</a:t>
                      </a:r>
                    </a:p>
                  </a:txBody>
                  <a:tcPr marL="7620" marR="7620" marT="7620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620" marR="7620" marT="7620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5.2</a:t>
                      </a:r>
                    </a:p>
                  </a:txBody>
                  <a:tcPr marL="7620" marR="7620" marT="7620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2.7</a:t>
                      </a:r>
                    </a:p>
                  </a:txBody>
                  <a:tcPr marL="7620" marR="7620" marT="7620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1.3</a:t>
                      </a:r>
                    </a:p>
                  </a:txBody>
                  <a:tcPr marL="7620" marR="7620" marT="7620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620" marR="7620" marT="7620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7620" marR="7620" marT="7620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5591133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0371182A-46F5-41FA-A712-929B8C19DA00}"/>
              </a:ext>
            </a:extLst>
          </p:cNvPr>
          <p:cNvSpPr txBox="1"/>
          <p:nvPr/>
        </p:nvSpPr>
        <p:spPr>
          <a:xfrm>
            <a:off x="9285402" y="0"/>
            <a:ext cx="2906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Older: Using Symbolic </a:t>
            </a:r>
          </a:p>
        </p:txBody>
      </p:sp>
    </p:spTree>
    <p:extLst>
      <p:ext uri="{BB962C8B-B14F-4D97-AF65-F5344CB8AC3E}">
        <p14:creationId xmlns:p14="http://schemas.microsoft.com/office/powerpoint/2010/main" val="2338973144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3E7046-5FEC-4C90-9E59-C869E02B0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Least Squares Results in higher coverage, but suffers with slightly higher uncertainty. 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D39815A-B9AC-43CB-A12B-1B129C4BE8C9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241852" y="1595755"/>
          <a:ext cx="11708296" cy="4897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0600">
                  <a:extLst>
                    <a:ext uri="{9D8B030D-6E8A-4147-A177-3AD203B41FA5}">
                      <a16:colId xmlns:a16="http://schemas.microsoft.com/office/drawing/2014/main" val="3497467743"/>
                    </a:ext>
                  </a:extLst>
                </a:gridCol>
                <a:gridCol w="1013791">
                  <a:extLst>
                    <a:ext uri="{9D8B030D-6E8A-4147-A177-3AD203B41FA5}">
                      <a16:colId xmlns:a16="http://schemas.microsoft.com/office/drawing/2014/main" val="3207067156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736658368"/>
                    </a:ext>
                  </a:extLst>
                </a:gridCol>
                <a:gridCol w="1083366">
                  <a:extLst>
                    <a:ext uri="{9D8B030D-6E8A-4147-A177-3AD203B41FA5}">
                      <a16:colId xmlns:a16="http://schemas.microsoft.com/office/drawing/2014/main" val="3191015460"/>
                    </a:ext>
                  </a:extLst>
                </a:gridCol>
                <a:gridCol w="1302026">
                  <a:extLst>
                    <a:ext uri="{9D8B030D-6E8A-4147-A177-3AD203B41FA5}">
                      <a16:colId xmlns:a16="http://schemas.microsoft.com/office/drawing/2014/main" val="1696867155"/>
                    </a:ext>
                  </a:extLst>
                </a:gridCol>
                <a:gridCol w="1346001">
                  <a:extLst>
                    <a:ext uri="{9D8B030D-6E8A-4147-A177-3AD203B41FA5}">
                      <a16:colId xmlns:a16="http://schemas.microsoft.com/office/drawing/2014/main" val="223075574"/>
                    </a:ext>
                  </a:extLst>
                </a:gridCol>
                <a:gridCol w="635199">
                  <a:extLst>
                    <a:ext uri="{9D8B030D-6E8A-4147-A177-3AD203B41FA5}">
                      <a16:colId xmlns:a16="http://schemas.microsoft.com/office/drawing/2014/main" val="3451529322"/>
                    </a:ext>
                  </a:extLst>
                </a:gridCol>
                <a:gridCol w="1331843">
                  <a:extLst>
                    <a:ext uri="{9D8B030D-6E8A-4147-A177-3AD203B41FA5}">
                      <a16:colId xmlns:a16="http://schemas.microsoft.com/office/drawing/2014/main" val="2241152986"/>
                    </a:ext>
                  </a:extLst>
                </a:gridCol>
                <a:gridCol w="755374">
                  <a:extLst>
                    <a:ext uri="{9D8B030D-6E8A-4147-A177-3AD203B41FA5}">
                      <a16:colId xmlns:a16="http://schemas.microsoft.com/office/drawing/2014/main" val="3944940249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87560980"/>
                    </a:ext>
                  </a:extLst>
                </a:gridCol>
                <a:gridCol w="1192696">
                  <a:extLst>
                    <a:ext uri="{9D8B030D-6E8A-4147-A177-3AD203B41FA5}">
                      <a16:colId xmlns:a16="http://schemas.microsoft.com/office/drawing/2014/main" val="37796518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Triangle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Mean Distance (km)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Largest Angle (deg)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TDoA</a:t>
                      </a:r>
                      <a:r>
                        <a:rPr lang="en-US" dirty="0"/>
                        <a:t> Coverage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Uncertainty Coverage </a:t>
                      </a:r>
                    </a:p>
                    <a:p>
                      <a:r>
                        <a:rPr lang="en-US" dirty="0"/>
                        <a:t>(10 deg)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Median Uncertainty Az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IQR Az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Median Uncertainty 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IQR 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Minimum Elevation (5 deg, 40%)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Maximum Elevation (5 deg, 40%)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98910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 RIE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140.2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96.6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18.7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11.9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521850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 RBW</a:t>
                      </a:r>
                    </a:p>
                  </a:txBody>
                  <a:tcPr marL="9525" marR="9525" marT="9525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94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99%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51%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9.2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16.8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6.4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2.1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NaN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1376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 RGB</a:t>
                      </a:r>
                    </a:p>
                  </a:txBody>
                  <a:tcPr marL="9525" marR="9525" marT="9525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99%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56%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8.5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12.8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5.8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1.8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8738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 MPR</a:t>
                      </a:r>
                    </a:p>
                  </a:txBody>
                  <a:tcPr marL="9525" marR="9525" marT="9525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70%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5.6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7.7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4.3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1.8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81556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 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MRWi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88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73%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5.0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6.9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3.9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1.7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39453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 MBW</a:t>
                      </a:r>
                    </a:p>
                  </a:txBody>
                  <a:tcPr marL="9525" marR="9525" marT="9525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96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72%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4.8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7.4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3.9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1.8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80839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 MWP</a:t>
                      </a:r>
                    </a:p>
                  </a:txBody>
                  <a:tcPr marL="9525" marR="9525" marT="9525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78%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3.8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4.9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3.3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1.6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26455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 MWG</a:t>
                      </a:r>
                    </a:p>
                  </a:txBody>
                  <a:tcPr marL="9525" marR="9525" marT="9525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61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74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81%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3.6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4.2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3.1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1.6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62598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 MWiB</a:t>
                      </a:r>
                    </a:p>
                  </a:txBody>
                  <a:tcPr marL="9525" marR="9525" marT="9525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81%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3.5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3.8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2.8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1.6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94897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 MGWi</a:t>
                      </a:r>
                    </a:p>
                  </a:txBody>
                  <a:tcPr marL="9525" marR="9525" marT="9525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82%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3.2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3.9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2.8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1.6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5591133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5F22F254-7988-4D64-AEE1-FD8D4BAFCAAF}"/>
              </a:ext>
            </a:extLst>
          </p:cNvPr>
          <p:cNvSpPr txBox="1"/>
          <p:nvPr/>
        </p:nvSpPr>
        <p:spPr>
          <a:xfrm>
            <a:off x="241852" y="6502302"/>
            <a:ext cx="11708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Exact inputs as </a:t>
            </a:r>
            <a:r>
              <a:rPr lang="en-US" dirty="0" err="1"/>
              <a:t>Montecarlo</a:t>
            </a:r>
            <a:r>
              <a:rPr lang="en-US" dirty="0"/>
              <a:t> on previous slide, but the solver is least squares instead of symbolic. This simulation took 1 hour.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A128B8-974F-40BB-B280-C60EB07EB5D1}"/>
              </a:ext>
            </a:extLst>
          </p:cNvPr>
          <p:cNvSpPr txBox="1"/>
          <p:nvPr/>
        </p:nvSpPr>
        <p:spPr>
          <a:xfrm>
            <a:off x="6938129" y="0"/>
            <a:ext cx="5253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Older: Least Squares minimum distance to hyperbolas</a:t>
            </a:r>
          </a:p>
        </p:txBody>
      </p:sp>
    </p:spTree>
    <p:extLst>
      <p:ext uri="{BB962C8B-B14F-4D97-AF65-F5344CB8AC3E}">
        <p14:creationId xmlns:p14="http://schemas.microsoft.com/office/powerpoint/2010/main" val="2755659398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3E7046-5FEC-4C90-9E59-C869E02B0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Comparing estimated and measured time difference results in worse Azimuth uncertainty.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D39815A-B9AC-43CB-A12B-1B129C4BE8C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65048900"/>
              </p:ext>
            </p:extLst>
          </p:nvPr>
        </p:nvGraphicFramePr>
        <p:xfrm>
          <a:off x="241852" y="1595755"/>
          <a:ext cx="11708296" cy="4897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0600">
                  <a:extLst>
                    <a:ext uri="{9D8B030D-6E8A-4147-A177-3AD203B41FA5}">
                      <a16:colId xmlns:a16="http://schemas.microsoft.com/office/drawing/2014/main" val="3497467743"/>
                    </a:ext>
                  </a:extLst>
                </a:gridCol>
                <a:gridCol w="1013791">
                  <a:extLst>
                    <a:ext uri="{9D8B030D-6E8A-4147-A177-3AD203B41FA5}">
                      <a16:colId xmlns:a16="http://schemas.microsoft.com/office/drawing/2014/main" val="3207067156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736658368"/>
                    </a:ext>
                  </a:extLst>
                </a:gridCol>
                <a:gridCol w="1083366">
                  <a:extLst>
                    <a:ext uri="{9D8B030D-6E8A-4147-A177-3AD203B41FA5}">
                      <a16:colId xmlns:a16="http://schemas.microsoft.com/office/drawing/2014/main" val="3191015460"/>
                    </a:ext>
                  </a:extLst>
                </a:gridCol>
                <a:gridCol w="1302026">
                  <a:extLst>
                    <a:ext uri="{9D8B030D-6E8A-4147-A177-3AD203B41FA5}">
                      <a16:colId xmlns:a16="http://schemas.microsoft.com/office/drawing/2014/main" val="1696867155"/>
                    </a:ext>
                  </a:extLst>
                </a:gridCol>
                <a:gridCol w="1346001">
                  <a:extLst>
                    <a:ext uri="{9D8B030D-6E8A-4147-A177-3AD203B41FA5}">
                      <a16:colId xmlns:a16="http://schemas.microsoft.com/office/drawing/2014/main" val="223075574"/>
                    </a:ext>
                  </a:extLst>
                </a:gridCol>
                <a:gridCol w="635199">
                  <a:extLst>
                    <a:ext uri="{9D8B030D-6E8A-4147-A177-3AD203B41FA5}">
                      <a16:colId xmlns:a16="http://schemas.microsoft.com/office/drawing/2014/main" val="3451529322"/>
                    </a:ext>
                  </a:extLst>
                </a:gridCol>
                <a:gridCol w="1331843">
                  <a:extLst>
                    <a:ext uri="{9D8B030D-6E8A-4147-A177-3AD203B41FA5}">
                      <a16:colId xmlns:a16="http://schemas.microsoft.com/office/drawing/2014/main" val="2241152986"/>
                    </a:ext>
                  </a:extLst>
                </a:gridCol>
                <a:gridCol w="755374">
                  <a:extLst>
                    <a:ext uri="{9D8B030D-6E8A-4147-A177-3AD203B41FA5}">
                      <a16:colId xmlns:a16="http://schemas.microsoft.com/office/drawing/2014/main" val="3944940249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87560980"/>
                    </a:ext>
                  </a:extLst>
                </a:gridCol>
                <a:gridCol w="1192696">
                  <a:extLst>
                    <a:ext uri="{9D8B030D-6E8A-4147-A177-3AD203B41FA5}">
                      <a16:colId xmlns:a16="http://schemas.microsoft.com/office/drawing/2014/main" val="37796518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Triangle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Mean Distance (km)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Largest Angle (deg)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TDoA</a:t>
                      </a:r>
                      <a:r>
                        <a:rPr lang="en-US" dirty="0"/>
                        <a:t> Coverage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Uncertainty Coverage </a:t>
                      </a:r>
                    </a:p>
                    <a:p>
                      <a:r>
                        <a:rPr lang="en-US" dirty="0"/>
                        <a:t>(10 deg)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Median Uncertainty Az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IQR Az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Median Uncertainty 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IQR 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Minimum Elevation (5 deg, 40%)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Maximum Elevation (5 deg, 40%)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98910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 RIE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183.2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92.2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14.6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521850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 RBW</a:t>
                      </a:r>
                    </a:p>
                  </a:txBody>
                  <a:tcPr marL="9525" marR="9525" marT="9525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94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99%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30%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30.1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113.3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6.6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3.1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NaN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1376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 RGB</a:t>
                      </a:r>
                    </a:p>
                  </a:txBody>
                  <a:tcPr marL="9525" marR="9525" marT="9525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99%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31%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30.8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121.7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6.0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3.2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NaN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8738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 MPR</a:t>
                      </a:r>
                    </a:p>
                  </a:txBody>
                  <a:tcPr marL="9525" marR="9525" marT="9525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50%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9.6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71.1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4.4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1.8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81556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 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MRWi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88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60%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6.5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44.4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3.9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1.8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39453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 MBW</a:t>
                      </a:r>
                    </a:p>
                  </a:txBody>
                  <a:tcPr marL="9525" marR="9525" marT="9525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96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59%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6.5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28.2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3.9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2.2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80839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 MWP</a:t>
                      </a:r>
                    </a:p>
                  </a:txBody>
                  <a:tcPr marL="9525" marR="9525" marT="9525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63%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5.4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35.7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3.1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1.3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26455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 MWG</a:t>
                      </a:r>
                    </a:p>
                  </a:txBody>
                  <a:tcPr marL="9525" marR="9525" marT="9525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61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74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66%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4.6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14.8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2.9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1.3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62598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 MWiB</a:t>
                      </a:r>
                    </a:p>
                  </a:txBody>
                  <a:tcPr marL="9525" marR="9525" marT="9525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68%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4.3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18.2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2.8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1.3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94897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 MGWi</a:t>
                      </a:r>
                    </a:p>
                  </a:txBody>
                  <a:tcPr marL="9525" marR="9525" marT="9525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68%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3.8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15.8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2.7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1.4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5591133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5F22F254-7988-4D64-AEE1-FD8D4BAFCAAF}"/>
              </a:ext>
            </a:extLst>
          </p:cNvPr>
          <p:cNvSpPr txBox="1"/>
          <p:nvPr/>
        </p:nvSpPr>
        <p:spPr>
          <a:xfrm>
            <a:off x="241852" y="6502302"/>
            <a:ext cx="117082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Guess a point, (</a:t>
            </a:r>
            <a:r>
              <a:rPr lang="en-US" sz="1400" dirty="0" err="1"/>
              <a:t>x,y,z</a:t>
            </a:r>
            <a:r>
              <a:rPr lang="en-US" sz="1400" dirty="0"/>
              <a:t>), compute the time differences this point would have, compare them to the measured time differences. Minimize the differences.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BFD2EA-6616-437C-A23C-6225B8C19977}"/>
              </a:ext>
            </a:extLst>
          </p:cNvPr>
          <p:cNvSpPr txBox="1"/>
          <p:nvPr/>
        </p:nvSpPr>
        <p:spPr>
          <a:xfrm>
            <a:off x="6287678" y="0"/>
            <a:ext cx="5904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Older: Least Squares minimize time difference comparisons</a:t>
            </a:r>
          </a:p>
        </p:txBody>
      </p:sp>
    </p:spTree>
    <p:extLst>
      <p:ext uri="{BB962C8B-B14F-4D97-AF65-F5344CB8AC3E}">
        <p14:creationId xmlns:p14="http://schemas.microsoft.com/office/powerpoint/2010/main" val="2304307172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839" y="-11067"/>
            <a:ext cx="10710321" cy="686906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C5FA472-561F-4B0B-B3BF-B5AF0AB1CE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4800" y="4051468"/>
            <a:ext cx="3790008" cy="2062080"/>
          </a:xfrm>
        </p:spPr>
        <p:txBody>
          <a:bodyPr>
            <a:normAutofit/>
          </a:bodyPr>
          <a:lstStyle/>
          <a:p>
            <a:r>
              <a:rPr lang="en-US" dirty="0"/>
              <a:t>Best Triangles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40839" y="4708885"/>
            <a:ext cx="1646463" cy="646331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Pavilion High School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266948" y="374165"/>
            <a:ext cx="2012218" cy="369332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Brockport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319866" y="6242268"/>
            <a:ext cx="1584648" cy="369332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Mees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6365230" y="197160"/>
            <a:ext cx="2266959" cy="369332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Webster High school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271869" y="2226931"/>
            <a:ext cx="533397" cy="369332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RIT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078479" y="2720097"/>
            <a:ext cx="968826" cy="369332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RIT Inn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C27A183-91EB-4CBD-A13E-4C451E8D1D8F}"/>
              </a:ext>
            </a:extLst>
          </p:cNvPr>
          <p:cNvCxnSpPr/>
          <p:nvPr/>
        </p:nvCxnSpPr>
        <p:spPr>
          <a:xfrm flipH="1" flipV="1">
            <a:off x="6941574" y="890474"/>
            <a:ext cx="167066" cy="5351794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88D1D2D-0DC0-44B1-AE06-2D8ACBDD3AB5}"/>
              </a:ext>
            </a:extLst>
          </p:cNvPr>
          <p:cNvCxnSpPr>
            <a:cxnSpLocks/>
          </p:cNvCxnSpPr>
          <p:nvPr/>
        </p:nvCxnSpPr>
        <p:spPr>
          <a:xfrm>
            <a:off x="2775105" y="802587"/>
            <a:ext cx="4291178" cy="5439681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E5EFE958-9347-49D3-A75F-39BE45ACE76B}"/>
              </a:ext>
            </a:extLst>
          </p:cNvPr>
          <p:cNvSpPr txBox="1"/>
          <p:nvPr/>
        </p:nvSpPr>
        <p:spPr>
          <a:xfrm>
            <a:off x="8972096" y="768833"/>
            <a:ext cx="1646463" cy="646331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Williamson High School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9842AF6-A00A-42A3-AEDE-A5775742578C}"/>
              </a:ext>
            </a:extLst>
          </p:cNvPr>
          <p:cNvCxnSpPr>
            <a:cxnSpLocks/>
          </p:cNvCxnSpPr>
          <p:nvPr/>
        </p:nvCxnSpPr>
        <p:spPr>
          <a:xfrm flipV="1">
            <a:off x="7093974" y="1102936"/>
            <a:ext cx="1663577" cy="5181889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9DE7381-026A-40A9-97A6-A12299658F24}"/>
              </a:ext>
            </a:extLst>
          </p:cNvPr>
          <p:cNvCxnSpPr>
            <a:cxnSpLocks/>
          </p:cNvCxnSpPr>
          <p:nvPr/>
        </p:nvCxnSpPr>
        <p:spPr>
          <a:xfrm>
            <a:off x="2848070" y="826915"/>
            <a:ext cx="5909481" cy="276021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92271380-BA88-4FD5-9813-CB78D3475472}"/>
              </a:ext>
            </a:extLst>
          </p:cNvPr>
          <p:cNvSpPr txBox="1"/>
          <p:nvPr/>
        </p:nvSpPr>
        <p:spPr>
          <a:xfrm>
            <a:off x="577981" y="2604025"/>
            <a:ext cx="634306" cy="369332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GCC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633602A5-6630-486A-AA30-2397B6671CE4}"/>
              </a:ext>
            </a:extLst>
          </p:cNvPr>
          <p:cNvCxnSpPr>
            <a:cxnSpLocks/>
          </p:cNvCxnSpPr>
          <p:nvPr/>
        </p:nvCxnSpPr>
        <p:spPr>
          <a:xfrm>
            <a:off x="1375145" y="2914996"/>
            <a:ext cx="5691138" cy="3379632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9C766DA-56C1-4ECF-809A-6DD982B6D852}"/>
              </a:ext>
            </a:extLst>
          </p:cNvPr>
          <p:cNvCxnSpPr>
            <a:cxnSpLocks/>
          </p:cNvCxnSpPr>
          <p:nvPr/>
        </p:nvCxnSpPr>
        <p:spPr>
          <a:xfrm flipV="1">
            <a:off x="1375145" y="1102935"/>
            <a:ext cx="7382406" cy="1819785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6DAF1733-14DE-45FB-86B8-CA187021E47E}"/>
              </a:ext>
            </a:extLst>
          </p:cNvPr>
          <p:cNvCxnSpPr>
            <a:cxnSpLocks/>
          </p:cNvCxnSpPr>
          <p:nvPr/>
        </p:nvCxnSpPr>
        <p:spPr>
          <a:xfrm flipV="1">
            <a:off x="1363538" y="890472"/>
            <a:ext cx="5572463" cy="2024226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422E0AFE-4DFA-44A0-853D-6883596EE2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801" y="0"/>
            <a:ext cx="114583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98892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B170B-72C3-458D-A064-ADC7D3B4CC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Solving with more than 3 stations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795E04-80F4-4828-9224-684D26D5EA4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 Anthony Iannuzzi</a:t>
            </a:r>
          </a:p>
        </p:txBody>
      </p:sp>
    </p:spTree>
    <p:extLst>
      <p:ext uri="{BB962C8B-B14F-4D97-AF65-F5344CB8AC3E}">
        <p14:creationId xmlns:p14="http://schemas.microsoft.com/office/powerpoint/2010/main" val="3404074032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82220266-13B6-4004-9403-43BD5DFF8237}"/>
              </a:ext>
            </a:extLst>
          </p:cNvPr>
          <p:cNvGrpSpPr/>
          <p:nvPr/>
        </p:nvGrpSpPr>
        <p:grpSpPr>
          <a:xfrm>
            <a:off x="624385" y="1524002"/>
            <a:ext cx="4664052" cy="4553993"/>
            <a:chOff x="905522" y="1500326"/>
            <a:chExt cx="3719744" cy="455399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C8C8F207-7F86-4FA4-B0C6-2DFC4B96A13A}"/>
                    </a:ext>
                  </a:extLst>
                </p:cNvPr>
                <p:cNvSpPr txBox="1"/>
                <p:nvPr/>
              </p:nvSpPr>
              <p:spPr>
                <a:xfrm>
                  <a:off x="905522" y="1500326"/>
                  <a:ext cx="3719744" cy="42754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endParaRPr lang="en-US" sz="400" dirty="0"/>
                </a:p>
                <a:p>
                  <a:pPr marL="342900" indent="-342900">
                    <a:buFont typeface="+mj-lt"/>
                    <a:buAutoNum type="arabicPeriod"/>
                  </a:pPr>
                  <a:r>
                    <a:rPr lang="en-US" dirty="0"/>
                    <a:t>Create </a:t>
                  </a:r>
                  <a14:m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𝑚</m:t>
                      </m:r>
                    </m:oMath>
                  </a14:m>
                  <a:r>
                    <a:rPr lang="en-US" dirty="0"/>
                    <a:t> sets of 3 Hyperboloids.</a:t>
                  </a:r>
                </a:p>
                <a:p>
                  <a:pPr marL="342900" indent="-342900">
                    <a:buFont typeface="+mj-lt"/>
                    <a:buAutoNum type="arabicPeriod"/>
                  </a:pPr>
                  <a:r>
                    <a:rPr lang="en-US" dirty="0"/>
                    <a:t>Solve each of these individually</a:t>
                  </a:r>
                </a:p>
                <a:p>
                  <a:pPr marL="342900" indent="-342900">
                    <a:buFont typeface="+mj-lt"/>
                    <a:buAutoNum type="arabicPeriod"/>
                  </a:pPr>
                  <a:r>
                    <a:rPr lang="en-US" dirty="0"/>
                    <a:t>Intersect the resulting line fits via least squares.</a:t>
                  </a:r>
                </a:p>
                <a:p>
                  <a:pPr marL="342900" indent="-342900">
                    <a:buFont typeface="+mj-lt"/>
                    <a:buAutoNum type="arabicPeriod"/>
                  </a:pPr>
                  <a:r>
                    <a:rPr lang="en-US" dirty="0"/>
                    <a:t>Output: Single Point.</a:t>
                  </a:r>
                  <a:endParaRPr lang="en-US" sz="2500" b="0" i="1" dirty="0"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𝑀𝑤</m:t>
                        </m:r>
                      </m:oMath>
                    </m:oMathPara>
                  </a14:m>
                  <a:endParaRPr lang="en-US" sz="2500" dirty="0"/>
                </a:p>
                <a:p>
                  <a:endParaRPr lang="en-US" sz="400" dirty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25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5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  <m:sup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r>
                                  <a:rPr lang="en-US" sz="2500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</m:d>
                          </m:e>
                          <m:sup>
                            <m:r>
                              <a:rPr lang="en-US" sz="25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sSup>
                          <m:sSupPr>
                            <m:ctrlPr>
                              <a:rPr lang="en-US" sz="25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500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p>
                            <m:r>
                              <a:rPr lang="en-US" sz="25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US" sz="2500" dirty="0"/>
                </a:p>
                <a:p>
                  <a:r>
                    <a:rPr lang="en-US" dirty="0"/>
                    <a:t>For 2 lines:</a:t>
                  </a:r>
                </a:p>
                <a:p>
                  <a:r>
                    <a:rPr lang="en-US" dirty="0"/>
                    <a:t> </a:t>
                  </a:r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02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5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</m:mr>
                          </m:m>
                        </m:e>
                      </m:d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C8C8F207-7F86-4FA4-B0C6-2DFC4B96A13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5522" y="1500326"/>
                  <a:ext cx="3719744" cy="4275466"/>
                </a:xfrm>
                <a:prstGeom prst="rect">
                  <a:avLst/>
                </a:prstGeom>
                <a:blipFill>
                  <a:blip r:embed="rId4"/>
                  <a:stretch>
                    <a:fillRect l="-104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D578988F-53D2-49AB-B8A4-124D75DBA987}"/>
                    </a:ext>
                  </a:extLst>
                </p:cNvPr>
                <p:cNvSpPr txBox="1"/>
                <p:nvPr/>
              </p:nvSpPr>
              <p:spPr>
                <a:xfrm>
                  <a:off x="984561" y="5773705"/>
                  <a:ext cx="54185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D578988F-53D2-49AB-B8A4-124D75DBA98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4561" y="5773705"/>
                  <a:ext cx="541859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8108" r="-8108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4EB4A33B-CF21-404A-ACE9-CBD9EF90682A}"/>
                    </a:ext>
                  </a:extLst>
                </p:cNvPr>
                <p:cNvSpPr txBox="1"/>
                <p:nvPr/>
              </p:nvSpPr>
              <p:spPr>
                <a:xfrm>
                  <a:off x="1926728" y="5773705"/>
                  <a:ext cx="102444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(3+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4EB4A33B-CF21-404A-ACE9-CBD9EF90682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26728" y="5773705"/>
                  <a:ext cx="1024449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3791" t="-2174" r="-6161" b="-3260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73E2C12E-9CE2-46FD-A035-D1962C422379}"/>
                    </a:ext>
                  </a:extLst>
                </p:cNvPr>
                <p:cNvSpPr txBox="1"/>
                <p:nvPr/>
              </p:nvSpPr>
              <p:spPr>
                <a:xfrm>
                  <a:off x="3297749" y="5777320"/>
                  <a:ext cx="91455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73E2C12E-9CE2-46FD-A035-D1962C42237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97749" y="5777320"/>
                  <a:ext cx="914552" cy="276999"/>
                </a:xfrm>
                <a:prstGeom prst="rect">
                  <a:avLst/>
                </a:prstGeom>
                <a:blipFill>
                  <a:blip r:embed="rId7"/>
                  <a:stretch>
                    <a:fillRect r="-4233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51EAD0B7-10E3-4CB0-B211-8D86D1892BA1}"/>
                  </a:ext>
                </a:extLst>
              </p:cNvPr>
              <p:cNvSpPr/>
              <p:nvPr/>
            </p:nvSpPr>
            <p:spPr>
              <a:xfrm>
                <a:off x="482269" y="6123543"/>
                <a:ext cx="142256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51EAD0B7-10E3-4CB0-B211-8D86D1892B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269" y="6123543"/>
                <a:ext cx="1422569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B2374061-8480-41F2-8454-5622243BE8B5}"/>
                  </a:ext>
                </a:extLst>
              </p:cNvPr>
              <p:cNvSpPr/>
              <p:nvPr/>
            </p:nvSpPr>
            <p:spPr>
              <a:xfrm>
                <a:off x="482269" y="6438785"/>
                <a:ext cx="17048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B2374061-8480-41F2-8454-5622243BE8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269" y="6438785"/>
                <a:ext cx="1704826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6703C58F-82EC-475C-A6E7-86AE2C880FA1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3517" b="3264"/>
          <a:stretch/>
        </p:blipFill>
        <p:spPr>
          <a:xfrm>
            <a:off x="5200610" y="1529480"/>
            <a:ext cx="6587745" cy="4275466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B2DDC436-C8BA-4E4F-926B-3D16E42BE011}"/>
              </a:ext>
            </a:extLst>
          </p:cNvPr>
          <p:cNvSpPr/>
          <p:nvPr/>
        </p:nvSpPr>
        <p:spPr>
          <a:xfrm>
            <a:off x="5184789" y="333058"/>
            <a:ext cx="6524942" cy="6524942"/>
          </a:xfrm>
          <a:prstGeom prst="ellipse">
            <a:avLst/>
          </a:prstGeom>
          <a:noFill/>
          <a:ln w="76200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C7593F-ACB3-4ED6-A02D-31854BF8B6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9883"/>
            <a:ext cx="10515600" cy="1640805"/>
          </a:xfrm>
          <a:solidFill>
            <a:schemeClr val="bg1">
              <a:alpha val="50196"/>
            </a:schemeClr>
          </a:solidFill>
        </p:spPr>
        <p:txBody>
          <a:bodyPr>
            <a:normAutofit/>
          </a:bodyPr>
          <a:lstStyle/>
          <a:p>
            <a:r>
              <a:rPr lang="en-US" sz="3400" dirty="0"/>
              <a:t>With 4 base stations, we find 4 possible directions. We can use an average direction from this, or use least squares.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9471DF2-8F3A-43D5-A409-08DC2702BF93}"/>
                  </a:ext>
                </a:extLst>
              </p:cNvPr>
              <p:cNvSpPr txBox="1"/>
              <p:nvPr/>
            </p:nvSpPr>
            <p:spPr>
              <a:xfrm>
                <a:off x="10652289" y="6192973"/>
                <a:ext cx="30457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9471DF2-8F3A-43D5-A409-08DC2702BF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52289" y="6192973"/>
                <a:ext cx="304571" cy="276999"/>
              </a:xfrm>
              <a:prstGeom prst="rect">
                <a:avLst/>
              </a:prstGeom>
              <a:blipFill>
                <a:blip r:embed="rId11"/>
                <a:stretch>
                  <a:fillRect l="-18000" r="-18000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85033416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7A706C-D6C7-461C-A505-615E432B5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Average direction may be useful. The error for solving a point is large with no input noise.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F1A06E-E593-4F32-9C4F-B83EBD7BDB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742468" cy="1898650"/>
          </a:xfrm>
        </p:spPr>
        <p:txBody>
          <a:bodyPr/>
          <a:lstStyle/>
          <a:p>
            <a:r>
              <a:rPr lang="en-US" dirty="0"/>
              <a:t>Sensitivity is due to 4 near parallel lines. </a:t>
            </a:r>
          </a:p>
          <a:p>
            <a:r>
              <a:rPr lang="en-US" dirty="0"/>
              <a:t>Intersecting near parallel lines is error prone.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7381561-6C0A-4003-8C7E-E1A509FAE347}"/>
              </a:ext>
            </a:extLst>
          </p:cNvPr>
          <p:cNvCxnSpPr/>
          <p:nvPr/>
        </p:nvCxnSpPr>
        <p:spPr>
          <a:xfrm flipV="1">
            <a:off x="6611334" y="1890188"/>
            <a:ext cx="1197204" cy="460268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A1557A0-6D7A-4F79-9BA6-AD05C3B534D3}"/>
              </a:ext>
            </a:extLst>
          </p:cNvPr>
          <p:cNvCxnSpPr>
            <a:cxnSpLocks/>
          </p:cNvCxnSpPr>
          <p:nvPr/>
        </p:nvCxnSpPr>
        <p:spPr>
          <a:xfrm flipV="1">
            <a:off x="6763734" y="1791152"/>
            <a:ext cx="1011205" cy="4701723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06997D47-1A2D-4B6F-923B-9A74F7F2FF64}"/>
              </a:ext>
            </a:extLst>
          </p:cNvPr>
          <p:cNvSpPr/>
          <p:nvPr/>
        </p:nvSpPr>
        <p:spPr>
          <a:xfrm>
            <a:off x="7468952" y="3018654"/>
            <a:ext cx="85391" cy="8539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6FE5ECB-E176-4B6A-BE68-C5CC97E77EF0}"/>
              </a:ext>
            </a:extLst>
          </p:cNvPr>
          <p:cNvCxnSpPr/>
          <p:nvPr/>
        </p:nvCxnSpPr>
        <p:spPr>
          <a:xfrm flipV="1">
            <a:off x="8566558" y="1989224"/>
            <a:ext cx="1197204" cy="460268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0C2D399-20A1-48EA-8512-539AE9C6D95A}"/>
              </a:ext>
            </a:extLst>
          </p:cNvPr>
          <p:cNvCxnSpPr>
            <a:cxnSpLocks/>
          </p:cNvCxnSpPr>
          <p:nvPr/>
        </p:nvCxnSpPr>
        <p:spPr>
          <a:xfrm flipV="1">
            <a:off x="8718958" y="1890188"/>
            <a:ext cx="1070152" cy="4701724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526CB1DF-B100-476F-82D6-4306DFF240FA}"/>
              </a:ext>
            </a:extLst>
          </p:cNvPr>
          <p:cNvSpPr/>
          <p:nvPr/>
        </p:nvSpPr>
        <p:spPr>
          <a:xfrm>
            <a:off x="9721066" y="1946527"/>
            <a:ext cx="85391" cy="8539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3853E0F-780F-4DCF-8625-BC51AD9EE4ED}"/>
              </a:ext>
            </a:extLst>
          </p:cNvPr>
          <p:cNvSpPr txBox="1"/>
          <p:nvPr/>
        </p:nvSpPr>
        <p:spPr>
          <a:xfrm>
            <a:off x="3980465" y="4429548"/>
            <a:ext cx="24042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Rotating the green line by a few degrees significantly changes the intersection.  </a:t>
            </a:r>
          </a:p>
        </p:txBody>
      </p:sp>
    </p:spTree>
    <p:extLst>
      <p:ext uri="{BB962C8B-B14F-4D97-AF65-F5344CB8AC3E}">
        <p14:creationId xmlns:p14="http://schemas.microsoft.com/office/powerpoint/2010/main" val="3670248723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B170B-72C3-458D-A064-ADC7D3B4CC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TDoA</a:t>
            </a:r>
            <a:r>
              <a:rPr lang="en-US" dirty="0"/>
              <a:t> deployed on Server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795E04-80F4-4828-9224-684D26D5EA4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 Anthony Iannuzzi</a:t>
            </a:r>
          </a:p>
        </p:txBody>
      </p:sp>
    </p:spTree>
    <p:extLst>
      <p:ext uri="{BB962C8B-B14F-4D97-AF65-F5344CB8AC3E}">
        <p14:creationId xmlns:p14="http://schemas.microsoft.com/office/powerpoint/2010/main" val="638761846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EC17CF-9A88-47C7-9956-84141F094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TDoA</a:t>
            </a:r>
            <a:r>
              <a:rPr lang="en-US" dirty="0"/>
              <a:t> can read input data from a TCP connection in the following format: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081F4957-D84D-4212-AE32-82EF6DD5DC3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67597944"/>
              </p:ext>
            </p:extLst>
          </p:nvPr>
        </p:nvGraphicFramePr>
        <p:xfrm>
          <a:off x="838200" y="1690688"/>
          <a:ext cx="9967667" cy="46101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23967">
                  <a:extLst>
                    <a:ext uri="{9D8B030D-6E8A-4147-A177-3AD203B41FA5}">
                      <a16:colId xmlns:a16="http://schemas.microsoft.com/office/drawing/2014/main" val="2997825405"/>
                    </a:ext>
                  </a:extLst>
                </a:gridCol>
                <a:gridCol w="3978111">
                  <a:extLst>
                    <a:ext uri="{9D8B030D-6E8A-4147-A177-3AD203B41FA5}">
                      <a16:colId xmlns:a16="http://schemas.microsoft.com/office/drawing/2014/main" val="2777924932"/>
                    </a:ext>
                  </a:extLst>
                </a:gridCol>
                <a:gridCol w="1743959">
                  <a:extLst>
                    <a:ext uri="{9D8B030D-6E8A-4147-A177-3AD203B41FA5}">
                      <a16:colId xmlns:a16="http://schemas.microsoft.com/office/drawing/2014/main" val="806269815"/>
                    </a:ext>
                  </a:extLst>
                </a:gridCol>
                <a:gridCol w="1021630">
                  <a:extLst>
                    <a:ext uri="{9D8B030D-6E8A-4147-A177-3AD203B41FA5}">
                      <a16:colId xmlns:a16="http://schemas.microsoft.com/office/drawing/2014/main" val="36404692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Variable</a:t>
                      </a:r>
                      <a:endParaRPr lang="en-US" sz="1500" b="1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Format</a:t>
                      </a:r>
                      <a:endParaRPr lang="en-US" sz="1500" b="1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Type</a:t>
                      </a:r>
                      <a:endParaRPr lang="en-US" sz="1500" b="1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Size</a:t>
                      </a:r>
                      <a:endParaRPr lang="en-US" sz="1500" b="1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95250" marR="95250" marT="95250" marB="95250"/>
                </a:tc>
                <a:extLst>
                  <a:ext uri="{0D108BD9-81ED-4DB2-BD59-A6C34878D82A}">
                    <a16:rowId xmlns:a16="http://schemas.microsoft.com/office/drawing/2014/main" val="5505337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Solver Type</a:t>
                      </a:r>
                      <a:endParaRPr lang="en-US" sz="1500">
                        <a:effectLst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---</a:t>
                      </a:r>
                      <a:endParaRPr lang="en-US" sz="1500" dirty="0">
                        <a:effectLst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Integer, 0,1,2 only</a:t>
                      </a:r>
                      <a:endParaRPr lang="en-US" sz="1500" dirty="0">
                        <a:effectLst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1x1</a:t>
                      </a:r>
                      <a:endParaRPr lang="en-US" sz="1500">
                        <a:effectLst/>
                      </a:endParaRPr>
                    </a:p>
                  </a:txBody>
                  <a:tcPr marL="95250" marR="95250" marT="95250" marB="95250"/>
                </a:tc>
                <a:extLst>
                  <a:ext uri="{0D108BD9-81ED-4DB2-BD59-A6C34878D82A}">
                    <a16:rowId xmlns:a16="http://schemas.microsoft.com/office/drawing/2014/main" val="29123053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Station Count, </a:t>
                      </a:r>
                      <a:r>
                        <a:rPr lang="en-US" sz="15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</a:t>
                      </a:r>
                      <a:endParaRPr lang="en-US" sz="1500">
                        <a:effectLst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---</a:t>
                      </a:r>
                      <a:endParaRPr lang="en-US" sz="1500">
                        <a:effectLst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Integer</a:t>
                      </a:r>
                      <a:endParaRPr lang="en-US" sz="1500" dirty="0">
                        <a:effectLst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1x1</a:t>
                      </a:r>
                      <a:endParaRPr lang="en-US" sz="1500">
                        <a:effectLst/>
                      </a:endParaRPr>
                    </a:p>
                  </a:txBody>
                  <a:tcPr marL="95250" marR="95250" marT="95250" marB="95250"/>
                </a:tc>
                <a:extLst>
                  <a:ext uri="{0D108BD9-81ED-4DB2-BD59-A6C34878D82A}">
                    <a16:rowId xmlns:a16="http://schemas.microsoft.com/office/drawing/2014/main" val="1524908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Data Point Count, </a:t>
                      </a:r>
                      <a:r>
                        <a:rPr lang="en-US" sz="15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</a:t>
                      </a:r>
                      <a:endParaRPr lang="en-US" sz="1500">
                        <a:effectLst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---</a:t>
                      </a:r>
                      <a:endParaRPr lang="en-US" sz="1500">
                        <a:effectLst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Integer</a:t>
                      </a:r>
                      <a:endParaRPr lang="en-US" sz="1500">
                        <a:effectLst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1x1</a:t>
                      </a:r>
                      <a:endParaRPr lang="en-US" sz="1500">
                        <a:effectLst/>
                      </a:endParaRPr>
                    </a:p>
                  </a:txBody>
                  <a:tcPr marL="95250" marR="95250" marT="95250" marB="95250"/>
                </a:tc>
                <a:extLst>
                  <a:ext uri="{0D108BD9-81ED-4DB2-BD59-A6C34878D82A}">
                    <a16:rowId xmlns:a16="http://schemas.microsoft.com/office/drawing/2014/main" val="29027585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Reference Frame</a:t>
                      </a:r>
                      <a:endParaRPr lang="en-US" sz="1500">
                        <a:effectLst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n-NO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Lat (decimal deg), Long, Altitude (m) </a:t>
                      </a:r>
                      <a:endParaRPr lang="nn-NO" sz="1500">
                        <a:effectLst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Double</a:t>
                      </a:r>
                      <a:endParaRPr lang="en-US" sz="1500">
                        <a:effectLst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1x3</a:t>
                      </a:r>
                      <a:endParaRPr lang="en-US" sz="1500">
                        <a:effectLst/>
                      </a:endParaRPr>
                    </a:p>
                  </a:txBody>
                  <a:tcPr marL="95250" marR="95250" marT="95250" marB="95250"/>
                </a:tc>
                <a:extLst>
                  <a:ext uri="{0D108BD9-81ED-4DB2-BD59-A6C34878D82A}">
                    <a16:rowId xmlns:a16="http://schemas.microsoft.com/office/drawing/2014/main" val="30480477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Reference Frame Uncertainty</a:t>
                      </a:r>
                      <a:endParaRPr lang="en-US" sz="1500">
                        <a:effectLst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n-NO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Lat (decimal deg), Long, Altitude (m) </a:t>
                      </a:r>
                      <a:endParaRPr lang="nn-NO" sz="1500" dirty="0">
                        <a:effectLst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Double</a:t>
                      </a:r>
                      <a:endParaRPr lang="en-US" sz="1500">
                        <a:effectLst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1x3</a:t>
                      </a:r>
                      <a:endParaRPr lang="en-US" sz="1500">
                        <a:effectLst/>
                      </a:endParaRPr>
                    </a:p>
                  </a:txBody>
                  <a:tcPr marL="95250" marR="95250" marT="95250" marB="95250"/>
                </a:tc>
                <a:extLst>
                  <a:ext uri="{0D108BD9-81ED-4DB2-BD59-A6C34878D82A}">
                    <a16:rowId xmlns:a16="http://schemas.microsoft.com/office/drawing/2014/main" val="20498582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Station locations wrt Reference</a:t>
                      </a:r>
                      <a:endParaRPr lang="en-US" sz="1500">
                        <a:effectLst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n-NO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Lat (decimal deg), Long, Altitude (m) </a:t>
                      </a:r>
                      <a:endParaRPr lang="nn-NO" sz="1500">
                        <a:effectLst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Double</a:t>
                      </a:r>
                      <a:endParaRPr lang="en-US" sz="1500">
                        <a:effectLst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nx3</a:t>
                      </a:r>
                      <a:endParaRPr lang="en-US" sz="1500">
                        <a:effectLst/>
                      </a:endParaRPr>
                    </a:p>
                  </a:txBody>
                  <a:tcPr marL="95250" marR="95250" marT="95250" marB="95250"/>
                </a:tc>
                <a:extLst>
                  <a:ext uri="{0D108BD9-81ED-4DB2-BD59-A6C34878D82A}">
                    <a16:rowId xmlns:a16="http://schemas.microsoft.com/office/drawing/2014/main" val="9450262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Station uncertainty</a:t>
                      </a:r>
                      <a:endParaRPr lang="en-US" sz="1500">
                        <a:effectLst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n-NO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Lat (decimal deg), Long, Altitude (m) </a:t>
                      </a:r>
                      <a:endParaRPr lang="nn-NO" sz="1500">
                        <a:effectLst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Double</a:t>
                      </a:r>
                      <a:endParaRPr lang="en-US" sz="1500">
                        <a:effectLst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nx3</a:t>
                      </a:r>
                      <a:endParaRPr lang="en-US" sz="1500">
                        <a:effectLst/>
                      </a:endParaRPr>
                    </a:p>
                  </a:txBody>
                  <a:tcPr marL="95250" marR="95250" marT="95250" marB="95250"/>
                </a:tc>
                <a:extLst>
                  <a:ext uri="{0D108BD9-81ED-4DB2-BD59-A6C34878D82A}">
                    <a16:rowId xmlns:a16="http://schemas.microsoft.com/office/drawing/2014/main" val="23532064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Time Differences</a:t>
                      </a:r>
                      <a:endParaRPr lang="en-US" sz="1500">
                        <a:effectLst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Tab, Tac, Tbc, etc. (us)</a:t>
                      </a:r>
                      <a:endParaRPr lang="fr-FR" sz="1500">
                        <a:effectLst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Double</a:t>
                      </a:r>
                      <a:endParaRPr lang="en-US" sz="1500">
                        <a:effectLst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k x m</a:t>
                      </a:r>
                      <a:endParaRPr lang="en-US" sz="1500">
                        <a:effectLst/>
                      </a:endParaRPr>
                    </a:p>
                  </a:txBody>
                  <a:tcPr marL="95250" marR="95250" marT="95250" marB="95250"/>
                </a:tc>
                <a:extLst>
                  <a:ext uri="{0D108BD9-81ED-4DB2-BD59-A6C34878D82A}">
                    <a16:rowId xmlns:a16="http://schemas.microsoft.com/office/drawing/2014/main" val="19799648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Time Difference uncertainties</a:t>
                      </a:r>
                      <a:endParaRPr lang="en-US" sz="1500">
                        <a:effectLst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Tab, Tac, Tbc, etc. (us)</a:t>
                      </a:r>
                      <a:endParaRPr lang="fr-FR" sz="1500">
                        <a:effectLst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Double</a:t>
                      </a:r>
                      <a:endParaRPr lang="en-US" sz="1500">
                        <a:effectLst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k x m</a:t>
                      </a:r>
                      <a:endParaRPr lang="en-US" sz="1500">
                        <a:effectLst/>
                      </a:endParaRPr>
                    </a:p>
                  </a:txBody>
                  <a:tcPr marL="95250" marR="95250" marT="95250" marB="95250"/>
                </a:tc>
                <a:extLst>
                  <a:ext uri="{0D108BD9-81ED-4DB2-BD59-A6C34878D82A}">
                    <a16:rowId xmlns:a16="http://schemas.microsoft.com/office/drawing/2014/main" val="1160198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All Absolute Times delimited by “,”</a:t>
                      </a:r>
                      <a:endParaRPr lang="en-US" sz="1500" dirty="0">
                        <a:effectLst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YY:MM:DDTHH:MM:SS.XXX:+HH:MM</a:t>
                      </a:r>
                      <a:endParaRPr lang="en-US" sz="1500">
                        <a:effectLst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String</a:t>
                      </a:r>
                      <a:endParaRPr lang="en-US" sz="1500">
                        <a:effectLst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i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1x1</a:t>
                      </a:r>
                      <a:endParaRPr lang="en-US" sz="1500" dirty="0">
                        <a:effectLst/>
                      </a:endParaRPr>
                    </a:p>
                  </a:txBody>
                  <a:tcPr marL="95250" marR="95250" marT="95250" marB="95250"/>
                </a:tc>
                <a:extLst>
                  <a:ext uri="{0D108BD9-81ED-4DB2-BD59-A6C34878D82A}">
                    <a16:rowId xmlns:a16="http://schemas.microsoft.com/office/drawing/2014/main" val="328757738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B3CB391C-214D-45AA-982B-30C531998E48}"/>
                  </a:ext>
                </a:extLst>
              </p:cNvPr>
              <p:cNvSpPr/>
              <p:nvPr/>
            </p:nvSpPr>
            <p:spPr>
              <a:xfrm>
                <a:off x="10737916" y="5023599"/>
                <a:ext cx="1505146" cy="6281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br>
                  <a:rPr lang="en-US" dirty="0"/>
                </a:br>
                <a:endParaRPr lang="en-US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B3CB391C-214D-45AA-982B-30C531998E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37916" y="5023599"/>
                <a:ext cx="1505146" cy="62812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85341156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5B9A7-4F63-4D18-B3CD-105244EAF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41 and 42 -- </a:t>
            </a:r>
            <a:r>
              <a:rPr lang="en-US" dirty="0" err="1"/>
              <a:t>TDoA</a:t>
            </a:r>
            <a:r>
              <a:rPr lang="en-US" dirty="0"/>
              <a:t> software working on Server with TCP data reading.</a:t>
            </a:r>
          </a:p>
        </p:txBody>
      </p:sp>
      <p:pic>
        <p:nvPicPr>
          <p:cNvPr id="4" name="TDoAserverVideo">
            <a:hlinkClick r:id="" action="ppaction://media"/>
            <a:extLst>
              <a:ext uri="{FF2B5EF4-FFF2-40B4-BE49-F238E27FC236}">
                <a16:creationId xmlns:a16="http://schemas.microsoft.com/office/drawing/2014/main" id="{F1D3E62A-68DC-4D97-B19A-D84D236797E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53487" y="1565946"/>
            <a:ext cx="6685026" cy="5216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032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1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41F91-30CB-4B00-8BCA-C5D277BA5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Transforming the Hyperbola or Hyperboloid to the Fixed Frame. The new Equation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BA97601-294D-49FA-AD5D-86355016202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1038791" cy="435133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b="0" i="1" dirty="0">
                    <a:latin typeface="Cambria Math" panose="02040503050406030204" pitchFamily="18" charset="0"/>
                  </a:rPr>
                  <a:t>, </a:t>
                </a:r>
                <a:r>
                  <a:rPr lang="en-US" b="0" dirty="0">
                    <a:latin typeface="Cambria Math" panose="02040503050406030204" pitchFamily="18" charset="0"/>
                  </a:rPr>
                  <a:t>then the hyperboloid becomes:</a:t>
                </a:r>
              </a:p>
              <a:p>
                <a:pPr marL="0" indent="0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8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𝑅𝑀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(:,1))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𝑅𝑀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:,2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𝑅𝑀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:,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:r>
                  <a:rPr lang="en-US" dirty="0"/>
                  <a:t>Substitute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′′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′′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′′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for</a:t>
                </a:r>
              </a:p>
              <a:p>
                <a:pPr marL="0" indent="0" algn="ctr">
                  <a:buNone/>
                </a:pPr>
                <a:endParaRPr lang="en-US" sz="4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𝑅𝑀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</m:oMath>
                </a14:m>
                <a:r>
                  <a:rPr lang="en-US" dirty="0"/>
                  <a:t> split amongst the terms.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BA97601-294D-49FA-AD5D-86355016202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1038791" cy="4351338"/>
              </a:xfrm>
              <a:blipFill>
                <a:blip r:embed="rId3"/>
                <a:stretch>
                  <a:fillRect l="-1160" t="-26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Arrow: Bent-Up 23">
            <a:extLst>
              <a:ext uri="{FF2B5EF4-FFF2-40B4-BE49-F238E27FC236}">
                <a16:creationId xmlns:a16="http://schemas.microsoft.com/office/drawing/2014/main" id="{14C3952F-A79B-416B-AA14-81C45A08D06D}"/>
              </a:ext>
            </a:extLst>
          </p:cNvPr>
          <p:cNvSpPr/>
          <p:nvPr/>
        </p:nvSpPr>
        <p:spPr>
          <a:xfrm rot="10800000">
            <a:off x="8272108" y="2626561"/>
            <a:ext cx="2047875" cy="265390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F7460CA-8AAE-48FF-91DA-8E9FF8ED2217}"/>
                  </a:ext>
                </a:extLst>
              </p:cNvPr>
              <p:cNvSpPr txBox="1"/>
              <p:nvPr/>
            </p:nvSpPr>
            <p:spPr>
              <a:xfrm>
                <a:off x="10367587" y="2511136"/>
                <a:ext cx="128727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𝑑𝑜𝑡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𝑝𝑟𝑜𝑑𝑢𝑐𝑡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F7460CA-8AAE-48FF-91DA-8E9FF8ED22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67587" y="2511136"/>
                <a:ext cx="1287275" cy="276999"/>
              </a:xfrm>
              <a:prstGeom prst="rect">
                <a:avLst/>
              </a:prstGeom>
              <a:blipFill>
                <a:blip r:embed="rId4"/>
                <a:stretch>
                  <a:fillRect l="-4265" t="-2222" r="-6161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29682913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BCB18-B76A-4FE0-9A50-064207C72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Williamson GCC Mees slide for poster.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4B675A5-A7FA-4A18-B2CA-2AB612483B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2049345"/>
              </p:ext>
            </p:extLst>
          </p:nvPr>
        </p:nvGraphicFramePr>
        <p:xfrm>
          <a:off x="581025" y="1690688"/>
          <a:ext cx="5370443" cy="1285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2026">
                  <a:extLst>
                    <a:ext uri="{9D8B030D-6E8A-4147-A177-3AD203B41FA5}">
                      <a16:colId xmlns:a16="http://schemas.microsoft.com/office/drawing/2014/main" val="1544575375"/>
                    </a:ext>
                  </a:extLst>
                </a:gridCol>
                <a:gridCol w="1346001">
                  <a:extLst>
                    <a:ext uri="{9D8B030D-6E8A-4147-A177-3AD203B41FA5}">
                      <a16:colId xmlns:a16="http://schemas.microsoft.com/office/drawing/2014/main" val="546142496"/>
                    </a:ext>
                  </a:extLst>
                </a:gridCol>
                <a:gridCol w="635199">
                  <a:extLst>
                    <a:ext uri="{9D8B030D-6E8A-4147-A177-3AD203B41FA5}">
                      <a16:colId xmlns:a16="http://schemas.microsoft.com/office/drawing/2014/main" val="1689997892"/>
                    </a:ext>
                  </a:extLst>
                </a:gridCol>
                <a:gridCol w="1331843">
                  <a:extLst>
                    <a:ext uri="{9D8B030D-6E8A-4147-A177-3AD203B41FA5}">
                      <a16:colId xmlns:a16="http://schemas.microsoft.com/office/drawing/2014/main" val="2474563311"/>
                    </a:ext>
                  </a:extLst>
                </a:gridCol>
                <a:gridCol w="755374">
                  <a:extLst>
                    <a:ext uri="{9D8B030D-6E8A-4147-A177-3AD203B41FA5}">
                      <a16:colId xmlns:a16="http://schemas.microsoft.com/office/drawing/2014/main" val="203765985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Uncertainty Sky Coverage </a:t>
                      </a:r>
                    </a:p>
                    <a:p>
                      <a:r>
                        <a:rPr lang="en-US" sz="1600" dirty="0"/>
                        <a:t>(&lt;10 deg)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Median Uncertainty Az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IQR Az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Median Uncertainty 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IQR 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02217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85%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3.2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3.2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2.8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1.6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8698621"/>
                  </a:ext>
                </a:extLst>
              </a:tr>
            </a:tbl>
          </a:graphicData>
        </a:graphic>
      </p:graphicFrame>
      <p:pic>
        <p:nvPicPr>
          <p:cNvPr id="17" name="Picture 16" descr="A close up of a map&#10;&#10;Description automatically generated">
            <a:extLst>
              <a:ext uri="{FF2B5EF4-FFF2-40B4-BE49-F238E27FC236}">
                <a16:creationId xmlns:a16="http://schemas.microsoft.com/office/drawing/2014/main" id="{ED6E879C-F9CA-492F-8CB9-66AAC7EE7C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17" t="2490" r="5217"/>
          <a:stretch/>
        </p:blipFill>
        <p:spPr>
          <a:xfrm>
            <a:off x="3028950" y="1896645"/>
            <a:ext cx="8582025" cy="4809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9967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41F91-30CB-4B00-8BCA-C5D277BA5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Hyperboloid in Fixed Frame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BA97601-294D-49FA-AD5D-86355016202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1038791" cy="435133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b="0" i="1" dirty="0">
                    <a:latin typeface="Cambria Math" panose="02040503050406030204" pitchFamily="18" charset="0"/>
                  </a:rPr>
                  <a:t>, </a:t>
                </a:r>
                <a:r>
                  <a:rPr lang="en-US" b="0" dirty="0">
                    <a:latin typeface="Cambria Math" panose="02040503050406030204" pitchFamily="18" charset="0"/>
                  </a:rPr>
                  <a:t>then the hyperboloid becomes:</a:t>
                </a:r>
              </a:p>
              <a:p>
                <a:pPr marL="0" indent="0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8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𝑅𝑀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(:,1))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𝑅𝑀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:,2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𝑅𝑀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:,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:r>
                  <a:rPr lang="en-US" dirty="0"/>
                  <a:t>Substitute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′′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′′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′′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for</a:t>
                </a:r>
              </a:p>
              <a:p>
                <a:pPr marL="0" indent="0" algn="ctr">
                  <a:buNone/>
                </a:pPr>
                <a:endParaRPr lang="en-US" sz="4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𝑅𝑀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</m:oMath>
                </a14:m>
                <a:r>
                  <a:rPr lang="en-US" dirty="0"/>
                  <a:t> split amongst the terms.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BA97601-294D-49FA-AD5D-86355016202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1038791" cy="4351338"/>
              </a:xfrm>
              <a:blipFill>
                <a:blip r:embed="rId3"/>
                <a:stretch>
                  <a:fillRect l="-1160" t="-26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Arrow: Bent-Up 23">
            <a:extLst>
              <a:ext uri="{FF2B5EF4-FFF2-40B4-BE49-F238E27FC236}">
                <a16:creationId xmlns:a16="http://schemas.microsoft.com/office/drawing/2014/main" id="{14C3952F-A79B-416B-AA14-81C45A08D06D}"/>
              </a:ext>
            </a:extLst>
          </p:cNvPr>
          <p:cNvSpPr/>
          <p:nvPr/>
        </p:nvSpPr>
        <p:spPr>
          <a:xfrm rot="10800000">
            <a:off x="8272108" y="2626561"/>
            <a:ext cx="2047875" cy="265390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F7460CA-8AAE-48FF-91DA-8E9FF8ED2217}"/>
                  </a:ext>
                </a:extLst>
              </p:cNvPr>
              <p:cNvSpPr txBox="1"/>
              <p:nvPr/>
            </p:nvSpPr>
            <p:spPr>
              <a:xfrm>
                <a:off x="10367587" y="2511136"/>
                <a:ext cx="128727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𝑑𝑜𝑡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𝑝𝑟𝑜𝑑𝑢𝑐𝑡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F7460CA-8AAE-48FF-91DA-8E9FF8ED22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67587" y="2511136"/>
                <a:ext cx="1287275" cy="276999"/>
              </a:xfrm>
              <a:prstGeom prst="rect">
                <a:avLst/>
              </a:prstGeom>
              <a:blipFill>
                <a:blip r:embed="rId4"/>
                <a:stretch>
                  <a:fillRect l="-4265" t="-2222" r="-6161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133476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41F91-30CB-4B00-8BCA-C5D277BA5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Transforming the Hyperbola or Hyperboloid to the Fixed Frame. Visualization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C6AF8A8-9ECF-4C2D-8E0E-F19B2E7C26FC}"/>
              </a:ext>
            </a:extLst>
          </p:cNvPr>
          <p:cNvGrpSpPr/>
          <p:nvPr/>
        </p:nvGrpSpPr>
        <p:grpSpPr>
          <a:xfrm>
            <a:off x="6448848" y="2297200"/>
            <a:ext cx="5041653" cy="3781240"/>
            <a:chOff x="6543656" y="2789855"/>
            <a:chExt cx="5333333" cy="400000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225A823C-1182-44F1-863F-87DFDA0DADA9}"/>
                </a:ext>
              </a:extLst>
            </p:cNvPr>
            <p:cNvGrpSpPr/>
            <p:nvPr/>
          </p:nvGrpSpPr>
          <p:grpSpPr>
            <a:xfrm>
              <a:off x="6543656" y="2789855"/>
              <a:ext cx="5333333" cy="4000000"/>
              <a:chOff x="6553533" y="1429000"/>
              <a:chExt cx="5333333" cy="4000000"/>
            </a:xfrm>
          </p:grpSpPr>
          <p:pic>
            <p:nvPicPr>
              <p:cNvPr id="16" name="Picture 15" descr="A close up of a mans face&#10;&#10;Description automatically generated">
                <a:extLst>
                  <a:ext uri="{FF2B5EF4-FFF2-40B4-BE49-F238E27FC236}">
                    <a16:creationId xmlns:a16="http://schemas.microsoft.com/office/drawing/2014/main" id="{38F4E0EA-2897-4F3E-BA2B-C3A43EB461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53533" y="1429000"/>
                <a:ext cx="5333333" cy="4000000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A7C78992-4971-40AA-A940-D7E5EC4F5AAD}"/>
                      </a:ext>
                    </a:extLst>
                  </p:cNvPr>
                  <p:cNvSpPr txBox="1"/>
                  <p:nvPr/>
                </p:nvSpPr>
                <p:spPr>
                  <a:xfrm>
                    <a:off x="8556150" y="4453732"/>
                    <a:ext cx="823657" cy="40697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2∗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oMath>
                      </m:oMathPara>
                    </a14:m>
                    <a:endParaRPr lang="en-US" sz="2500" dirty="0"/>
                  </a:p>
                </p:txBody>
              </p:sp>
            </mc:Choice>
            <mc:Fallback xmlns=""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A7C78992-4971-40AA-A940-D7E5EC4F5AA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556150" y="4453732"/>
                    <a:ext cx="823657" cy="406979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9375" r="-7813" b="-634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20AD6576-4573-44AC-A687-EA86691EFE35}"/>
                      </a:ext>
                    </a:extLst>
                  </p:cNvPr>
                  <p:cNvSpPr txBox="1"/>
                  <p:nvPr/>
                </p:nvSpPr>
                <p:spPr>
                  <a:xfrm>
                    <a:off x="6779706" y="4835583"/>
                    <a:ext cx="347035" cy="324990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2500" dirty="0"/>
                  </a:p>
                </p:txBody>
              </p:sp>
            </mc:Choice>
            <mc:Fallback xmlns=""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20AD6576-4573-44AC-A687-EA86691EFE3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79706" y="4835583"/>
                    <a:ext cx="347035" cy="324990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33333" r="-20370" b="-46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96ACA384-BCC8-4A43-8CE9-5B820B28E800}"/>
                      </a:ext>
                    </a:extLst>
                  </p:cNvPr>
                  <p:cNvSpPr txBox="1"/>
                  <p:nvPr/>
                </p:nvSpPr>
                <p:spPr>
                  <a:xfrm>
                    <a:off x="11533547" y="1429000"/>
                    <a:ext cx="353319" cy="324990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2500" dirty="0"/>
                  </a:p>
                </p:txBody>
              </p:sp>
            </mc:Choice>
            <mc:Fallback xmlns=""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96ACA384-BCC8-4A43-8CE9-5B820B28E80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533547" y="1429000"/>
                    <a:ext cx="353319" cy="324990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32727" r="-21818" b="-44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0423B17-2405-4427-9C58-6724DD640F55}"/>
                </a:ext>
              </a:extLst>
            </p:cNvPr>
            <p:cNvSpPr/>
            <p:nvPr/>
          </p:nvSpPr>
          <p:spPr>
            <a:xfrm rot="18855768">
              <a:off x="9228810" y="4642160"/>
              <a:ext cx="206187" cy="20618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EFD2911B-F1A7-4D7C-99F1-BA90BA671E01}"/>
                    </a:ext>
                  </a:extLst>
                </p:cNvPr>
                <p:cNvSpPr txBox="1"/>
                <p:nvPr/>
              </p:nvSpPr>
              <p:spPr>
                <a:xfrm>
                  <a:off x="8851135" y="4610587"/>
                  <a:ext cx="250350" cy="32499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oMath>
                    </m:oMathPara>
                  </a14:m>
                  <a:endParaRPr lang="en-US" sz="2500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70BF39C2-B711-4C0E-8B72-935EFB916F7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51135" y="4610587"/>
                  <a:ext cx="250350" cy="324990"/>
                </a:xfrm>
                <a:prstGeom prst="rect">
                  <a:avLst/>
                </a:prstGeom>
                <a:blipFill>
                  <a:blip r:embed="rId8"/>
                  <a:stretch>
                    <a:fillRect l="-25000" r="-22917" b="-634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A4E31E9D-2A76-440B-8538-A079150BE7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17887" y="4405043"/>
              <a:ext cx="476092" cy="37037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6AA10AB3-F289-4C29-8931-C25DDF0095B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877201" y="4266166"/>
              <a:ext cx="444300" cy="47908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FB2107AE-0B89-4A56-898C-32F972E99BFC}"/>
                    </a:ext>
                  </a:extLst>
                </p:cNvPr>
                <p:cNvSpPr txBox="1"/>
                <p:nvPr/>
              </p:nvSpPr>
              <p:spPr>
                <a:xfrm>
                  <a:off x="9768486" y="4377465"/>
                  <a:ext cx="359498" cy="40697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oMath>
                    </m:oMathPara>
                  </a14:m>
                  <a:endParaRPr lang="en-US" sz="250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FB2107AE-0B89-4A56-898C-32F972E99BF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68486" y="4377465"/>
                  <a:ext cx="359498" cy="406979"/>
                </a:xfrm>
                <a:prstGeom prst="rect">
                  <a:avLst/>
                </a:prstGeom>
                <a:blipFill>
                  <a:blip r:embed="rId9"/>
                  <a:stretch>
                    <a:fillRect l="-21429" t="-1587" r="-23214"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E52A0D0A-B30C-483C-AFFC-34E6B11BF437}"/>
                    </a:ext>
                  </a:extLst>
                </p:cNvPr>
                <p:cNvSpPr txBox="1"/>
                <p:nvPr/>
              </p:nvSpPr>
              <p:spPr>
                <a:xfrm>
                  <a:off x="8497708" y="4180719"/>
                  <a:ext cx="374760" cy="40697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oMath>
                    </m:oMathPara>
                  </a14:m>
                  <a:endParaRPr lang="en-US" sz="2500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E52A0D0A-B30C-483C-AFFC-34E6B11BF43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97708" y="4180719"/>
                  <a:ext cx="374760" cy="406979"/>
                </a:xfrm>
                <a:prstGeom prst="rect">
                  <a:avLst/>
                </a:prstGeom>
                <a:blipFill>
                  <a:blip r:embed="rId10"/>
                  <a:stretch>
                    <a:fillRect l="-31034" t="-3175" r="-22414" b="-3174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50EC5AC-604A-47B2-8D84-3CBC2E5576C0}"/>
              </a:ext>
            </a:extLst>
          </p:cNvPr>
          <p:cNvGrpSpPr/>
          <p:nvPr/>
        </p:nvGrpSpPr>
        <p:grpSpPr>
          <a:xfrm>
            <a:off x="507085" y="2159920"/>
            <a:ext cx="5333333" cy="3999999"/>
            <a:chOff x="6543656" y="2789855"/>
            <a:chExt cx="5333333" cy="3999999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86CABB73-6518-46B5-BBAB-7D60A267C55F}"/>
                </a:ext>
              </a:extLst>
            </p:cNvPr>
            <p:cNvGrpSpPr/>
            <p:nvPr/>
          </p:nvGrpSpPr>
          <p:grpSpPr>
            <a:xfrm>
              <a:off x="6543656" y="2789855"/>
              <a:ext cx="5333333" cy="3999999"/>
              <a:chOff x="6553533" y="1429000"/>
              <a:chExt cx="5333333" cy="3999999"/>
            </a:xfrm>
          </p:grpSpPr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509F9305-F398-42F6-91ED-2ADE975A49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553533" y="1429000"/>
                <a:ext cx="5333333" cy="3999999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557C3560-18F4-4143-B106-B32CF6418C82}"/>
                      </a:ext>
                    </a:extLst>
                  </p:cNvPr>
                  <p:cNvSpPr txBox="1"/>
                  <p:nvPr/>
                </p:nvSpPr>
                <p:spPr>
                  <a:xfrm>
                    <a:off x="10560252" y="3421342"/>
                    <a:ext cx="803425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,0,0)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E7B477E0-A597-4F11-93CE-B1A8B4C912E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560252" y="3421342"/>
                    <a:ext cx="803425" cy="276999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l="-9848" t="-2174" r="-10606" b="-3260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B96FA473-128C-49D1-B100-111CE7C3DEC3}"/>
                      </a:ext>
                    </a:extLst>
                  </p:cNvPr>
                  <p:cNvSpPr txBox="1"/>
                  <p:nvPr/>
                </p:nvSpPr>
                <p:spPr>
                  <a:xfrm>
                    <a:off x="7288741" y="3421343"/>
                    <a:ext cx="999441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𝑆𝑡𝑎𝑡𝑖𝑜𝑛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1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7E1038B4-C22C-4A5D-B146-B0C4980B8A3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288741" y="3421343"/>
                    <a:ext cx="999441" cy="276999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5488" r="-5488" b="-652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C15F26E5-455D-4C25-8DFC-C7D7D399EF5A}"/>
                      </a:ext>
                    </a:extLst>
                  </p:cNvPr>
                  <p:cNvSpPr txBox="1"/>
                  <p:nvPr/>
                </p:nvSpPr>
                <p:spPr>
                  <a:xfrm>
                    <a:off x="10317405" y="2993763"/>
                    <a:ext cx="935321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𝑆𝑡𝑎𝑡𝑖𝑜𝑛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a14:m>
                    <a:r>
                      <a:rPr lang="en-US" dirty="0"/>
                      <a:t>2</a:t>
                    </a:r>
                  </a:p>
                </p:txBody>
              </p:sp>
            </mc:Choice>
            <mc:Fallback xmlns=""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EABAC019-430F-4E25-B5CF-50ED9FC688C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317405" y="2993763"/>
                    <a:ext cx="935321" cy="276999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l="-9150" t="-28261" r="-14379" b="-50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C041B264-3ADA-4CF8-BBEB-86391522442C}"/>
                    </a:ext>
                  </a:extLst>
                </p:cNvPr>
                <p:cNvSpPr txBox="1"/>
                <p:nvPr/>
              </p:nvSpPr>
              <p:spPr>
                <a:xfrm>
                  <a:off x="7278864" y="4373269"/>
                  <a:ext cx="97654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,0,0)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2E2AEFA1-0337-4396-8B91-CDB82BC6F34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78864" y="4373269"/>
                  <a:ext cx="976549" cy="276999"/>
                </a:xfrm>
                <a:prstGeom prst="rect">
                  <a:avLst/>
                </a:prstGeom>
                <a:blipFill>
                  <a:blip r:embed="rId14"/>
                  <a:stretch>
                    <a:fillRect l="-8125" t="-2174" r="-8750" b="-3260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60AC6E71-386D-4FEE-9A1E-40D0FE1C9BF5}"/>
                </a:ext>
              </a:extLst>
            </p:cNvPr>
            <p:cNvSpPr/>
            <p:nvPr/>
          </p:nvSpPr>
          <p:spPr>
            <a:xfrm>
              <a:off x="9210322" y="4611568"/>
              <a:ext cx="206187" cy="20618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74BCEC96-8D4C-4B50-9411-432AAC20A7F9}"/>
                    </a:ext>
                  </a:extLst>
                </p:cNvPr>
                <p:cNvSpPr txBox="1"/>
                <p:nvPr/>
              </p:nvSpPr>
              <p:spPr>
                <a:xfrm>
                  <a:off x="9006153" y="4330664"/>
                  <a:ext cx="296363" cy="3847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oMath>
                    </m:oMathPara>
                  </a14:m>
                  <a:endParaRPr lang="en-US" sz="2500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74BCEC96-8D4C-4B50-9411-432AAC20A7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06153" y="4330664"/>
                  <a:ext cx="296363" cy="384721"/>
                </a:xfrm>
                <a:prstGeom prst="rect">
                  <a:avLst/>
                </a:prstGeom>
                <a:blipFill>
                  <a:blip r:embed="rId15"/>
                  <a:stretch>
                    <a:fillRect l="-24490" r="-20408" b="-634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62127195-AD33-4ECD-A2FB-79B5831A0241}"/>
                </a:ext>
              </a:extLst>
            </p:cNvPr>
            <p:cNvCxnSpPr>
              <a:cxnSpLocks/>
            </p:cNvCxnSpPr>
            <p:nvPr/>
          </p:nvCxnSpPr>
          <p:spPr>
            <a:xfrm>
              <a:off x="9317338" y="4716943"/>
              <a:ext cx="1031188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6948C4DF-BEDB-4195-90FA-FD814EF92D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17338" y="3881599"/>
              <a:ext cx="0" cy="835344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C4279169-1A96-4E18-890F-B5182FD80CDB}"/>
                    </a:ext>
                  </a:extLst>
                </p:cNvPr>
                <p:cNvSpPr txBox="1"/>
                <p:nvPr/>
              </p:nvSpPr>
              <p:spPr>
                <a:xfrm>
                  <a:off x="10169187" y="4736992"/>
                  <a:ext cx="339837" cy="3847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oMath>
                    </m:oMathPara>
                  </a14:m>
                  <a:endParaRPr lang="en-US" sz="2500" dirty="0"/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C4279169-1A96-4E18-890F-B5182FD80CD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69187" y="4736992"/>
                  <a:ext cx="339837" cy="384721"/>
                </a:xfrm>
                <a:prstGeom prst="rect">
                  <a:avLst/>
                </a:prstGeom>
                <a:blipFill>
                  <a:blip r:embed="rId16"/>
                  <a:stretch>
                    <a:fillRect l="-26786" t="-3175" r="-23214" b="-952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9E884C86-F56A-46C9-B7D5-AD27582CE3AB}"/>
                    </a:ext>
                  </a:extLst>
                </p:cNvPr>
                <p:cNvSpPr txBox="1"/>
                <p:nvPr/>
              </p:nvSpPr>
              <p:spPr>
                <a:xfrm>
                  <a:off x="9335047" y="3786395"/>
                  <a:ext cx="354264" cy="3847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oMath>
                    </m:oMathPara>
                  </a14:m>
                  <a:endParaRPr lang="en-US" sz="2500" dirty="0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9E884C86-F56A-46C9-B7D5-AD27582CE3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35047" y="3786395"/>
                  <a:ext cx="354264" cy="384721"/>
                </a:xfrm>
                <a:prstGeom prst="rect">
                  <a:avLst/>
                </a:prstGeom>
                <a:blipFill>
                  <a:blip r:embed="rId17"/>
                  <a:stretch>
                    <a:fillRect l="-34483" t="-6349" r="-32759" b="-365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6E6FF45-5981-4412-A160-CA2543F86B85}"/>
                  </a:ext>
                </a:extLst>
              </p:cNvPr>
              <p:cNvSpPr txBox="1"/>
              <p:nvPr/>
            </p:nvSpPr>
            <p:spPr>
              <a:xfrm>
                <a:off x="3173751" y="5871994"/>
                <a:ext cx="45845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′′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6E6FF45-5981-4412-A160-CA2543F86B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3751" y="5871994"/>
                <a:ext cx="458459" cy="430887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FCB341B-9E39-4A31-B0BB-220AB73C848E}"/>
                  </a:ext>
                </a:extLst>
              </p:cNvPr>
              <p:cNvSpPr txBox="1"/>
              <p:nvPr/>
            </p:nvSpPr>
            <p:spPr>
              <a:xfrm>
                <a:off x="570302" y="3810224"/>
                <a:ext cx="46807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′′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FCB341B-9E39-4A31-B0BB-220AB73C84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302" y="3810224"/>
                <a:ext cx="468077" cy="430887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3ADD51C-EF6D-4315-893A-9DD66F681875}"/>
                  </a:ext>
                </a:extLst>
              </p:cNvPr>
              <p:cNvSpPr txBox="1"/>
              <p:nvPr/>
            </p:nvSpPr>
            <p:spPr>
              <a:xfrm>
                <a:off x="9141845" y="5848008"/>
                <a:ext cx="28341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3ADD51C-EF6D-4315-893A-9DD66F6818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1845" y="5848008"/>
                <a:ext cx="283411" cy="430887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8FB7B8C6-09DA-49DB-87A4-09C6EC5F00B1}"/>
                  </a:ext>
                </a:extLst>
              </p:cNvPr>
              <p:cNvSpPr txBox="1"/>
              <p:nvPr/>
            </p:nvSpPr>
            <p:spPr>
              <a:xfrm>
                <a:off x="6538396" y="3786238"/>
                <a:ext cx="28828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8FB7B8C6-09DA-49DB-87A4-09C6EC5F00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8396" y="3786238"/>
                <a:ext cx="288284" cy="430887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DE76E525-66CD-4329-812B-F03684B6A81E}"/>
                  </a:ext>
                </a:extLst>
              </p:cNvPr>
              <p:cNvSpPr txBox="1"/>
              <p:nvPr/>
            </p:nvSpPr>
            <p:spPr>
              <a:xfrm>
                <a:off x="10974817" y="2886559"/>
                <a:ext cx="109100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DE76E525-66CD-4329-812B-F03684B6A8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4817" y="2886559"/>
                <a:ext cx="1091004" cy="276999"/>
              </a:xfrm>
              <a:prstGeom prst="rect">
                <a:avLst/>
              </a:prstGeom>
              <a:blipFill>
                <a:blip r:embed="rId22"/>
                <a:stretch>
                  <a:fillRect l="-7263" t="-4444" r="-7263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4DEE83D-4454-4D1E-98A5-A7205CDAC2B4}"/>
                  </a:ext>
                </a:extLst>
              </p:cNvPr>
              <p:cNvSpPr txBox="1"/>
              <p:nvPr/>
            </p:nvSpPr>
            <p:spPr>
              <a:xfrm>
                <a:off x="11052659" y="2647832"/>
                <a:ext cx="93532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𝑆𝑡𝑎𝑡𝑖𝑜𝑛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2</a:t>
                </a: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4DEE83D-4454-4D1E-98A5-A7205CDAC2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52659" y="2647832"/>
                <a:ext cx="935321" cy="276999"/>
              </a:xfrm>
              <a:prstGeom prst="rect">
                <a:avLst/>
              </a:prstGeom>
              <a:blipFill>
                <a:blip r:embed="rId23"/>
                <a:stretch>
                  <a:fillRect l="-9091" t="-28261" r="-14286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D7751D6-86DF-415E-B6C6-B3EBBE1B606B}"/>
                  </a:ext>
                </a:extLst>
              </p:cNvPr>
              <p:cNvSpPr txBox="1"/>
              <p:nvPr/>
            </p:nvSpPr>
            <p:spPr>
              <a:xfrm>
                <a:off x="6298876" y="6124098"/>
                <a:ext cx="107503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D7751D6-86DF-415E-B6C6-B3EBBE1B60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8876" y="6124098"/>
                <a:ext cx="1075038" cy="276999"/>
              </a:xfrm>
              <a:prstGeom prst="rect">
                <a:avLst/>
              </a:prstGeom>
              <a:blipFill>
                <a:blip r:embed="rId24"/>
                <a:stretch>
                  <a:fillRect l="-7345" t="-4444" r="-7345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0F954626-E6F0-486B-B1F0-0B9D6679B564}"/>
                  </a:ext>
                </a:extLst>
              </p:cNvPr>
              <p:cNvSpPr txBox="1"/>
              <p:nvPr/>
            </p:nvSpPr>
            <p:spPr>
              <a:xfrm>
                <a:off x="6376718" y="5885371"/>
                <a:ext cx="93532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𝑆𝑡𝑎𝑡𝑖𝑜𝑛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1</a:t>
                </a: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0F954626-E6F0-486B-B1F0-0B9D6679B5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6718" y="5885371"/>
                <a:ext cx="935321" cy="276999"/>
              </a:xfrm>
              <a:prstGeom prst="rect">
                <a:avLst/>
              </a:prstGeom>
              <a:blipFill>
                <a:blip r:embed="rId25"/>
                <a:stretch>
                  <a:fillRect l="-9150" t="-28261" r="-15033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9D9DF30D-D163-4BF0-90DD-694FC5C4B183}"/>
                  </a:ext>
                </a:extLst>
              </p:cNvPr>
              <p:cNvSpPr txBox="1"/>
              <p:nvPr/>
            </p:nvSpPr>
            <p:spPr>
              <a:xfrm>
                <a:off x="2693107" y="4657188"/>
                <a:ext cx="778611" cy="3847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2∗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sz="25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9D9DF30D-D163-4BF0-90DD-694FC5C4B1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3107" y="4657188"/>
                <a:ext cx="778611" cy="384721"/>
              </a:xfrm>
              <a:prstGeom prst="rect">
                <a:avLst/>
              </a:prstGeom>
              <a:blipFill>
                <a:blip r:embed="rId26"/>
                <a:stretch>
                  <a:fillRect l="-9375" r="-7813" b="-63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A3B70A7-EB6F-42DE-A422-90D6CB5E2F2A}"/>
              </a:ext>
            </a:extLst>
          </p:cNvPr>
          <p:cNvCxnSpPr>
            <a:stCxn id="46" idx="0"/>
          </p:cNvCxnSpPr>
          <p:nvPr/>
        </p:nvCxnSpPr>
        <p:spPr>
          <a:xfrm flipH="1" flipV="1">
            <a:off x="2714625" y="4107058"/>
            <a:ext cx="367788" cy="55013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7B3CF919-F19D-4181-B8F4-A46F6D8A0840}"/>
              </a:ext>
            </a:extLst>
          </p:cNvPr>
          <p:cNvCxnSpPr>
            <a:cxnSpLocks/>
          </p:cNvCxnSpPr>
          <p:nvPr/>
        </p:nvCxnSpPr>
        <p:spPr>
          <a:xfrm flipH="1" flipV="1">
            <a:off x="8184607" y="4849548"/>
            <a:ext cx="397657" cy="30696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0AA0C36C-ED1C-430F-A31E-102BB040A11E}"/>
              </a:ext>
            </a:extLst>
          </p:cNvPr>
          <p:cNvSpPr txBox="1"/>
          <p:nvPr/>
        </p:nvSpPr>
        <p:spPr>
          <a:xfrm>
            <a:off x="2294966" y="1854141"/>
            <a:ext cx="216994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i="1" u="sng" dirty="0"/>
              <a:t>Body Frame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8B06708-EAB6-443E-B3CD-FB9C55F7E727}"/>
              </a:ext>
            </a:extLst>
          </p:cNvPr>
          <p:cNvSpPr txBox="1"/>
          <p:nvPr/>
        </p:nvSpPr>
        <p:spPr>
          <a:xfrm>
            <a:off x="8056873" y="1938164"/>
            <a:ext cx="216994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i="1" u="sng" dirty="0"/>
              <a:t>Fixed Frame</a:t>
            </a:r>
          </a:p>
        </p:txBody>
      </p:sp>
    </p:spTree>
    <p:extLst>
      <p:ext uri="{BB962C8B-B14F-4D97-AF65-F5344CB8AC3E}">
        <p14:creationId xmlns:p14="http://schemas.microsoft.com/office/powerpoint/2010/main" val="36229320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D00EC-DA66-4960-9B8E-6E464DD92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848600" cy="1325563"/>
          </a:xfrm>
        </p:spPr>
        <p:txBody>
          <a:bodyPr/>
          <a:lstStyle/>
          <a:p>
            <a:r>
              <a:rPr lang="en-US" dirty="0"/>
              <a:t>Creating the Hyperboloids and Hyperbolas algorithm.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CF5956F-CAF5-4865-B452-1C9BD8D25D8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638800" cy="4351338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en-US" dirty="0"/>
                  <a:t>Inputs is </a:t>
                </a:r>
                <a:r>
                  <a:rPr lang="en-US" i="1" dirty="0" err="1"/>
                  <a:t>TDoA</a:t>
                </a:r>
                <a:r>
                  <a:rPr lang="en-US" i="1" dirty="0"/>
                  <a:t> Data</a:t>
                </a:r>
                <a:endParaRPr lang="en-US" dirty="0"/>
              </a:p>
              <a:p>
                <a:r>
                  <a:rPr lang="en-US" dirty="0"/>
                  <a:t>Receiver Locations in the </a:t>
                </a:r>
                <a:r>
                  <a:rPr lang="en-US" b="1" i="1" u="sng" dirty="0"/>
                  <a:t>Fixed Frame</a:t>
                </a:r>
              </a:p>
              <a:p>
                <a:r>
                  <a:rPr lang="en-US" dirty="0"/>
                  <a:t>Distance Difference</a:t>
                </a:r>
              </a:p>
              <a:p>
                <a:pPr marL="0" indent="0">
                  <a:buNone/>
                </a:pPr>
                <a:r>
                  <a:rPr lang="en-US" dirty="0"/>
                  <a:t>Algorithm: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Calculate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𝑹</m:t>
                    </m:r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𝑴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𝒃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𝒇</m:t>
                        </m:r>
                      </m:sub>
                    </m:sSub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and offset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𝑷</m:t>
                    </m:r>
                  </m:oMath>
                </a14:m>
                <a:endParaRPr lang="en-US" b="1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Create Hyperboloid in </a:t>
                </a:r>
                <a:r>
                  <a:rPr lang="en-US" b="1" i="1" u="sng" dirty="0"/>
                  <a:t>Body Frame</a:t>
                </a:r>
                <a:r>
                  <a:rPr lang="en-US" dirty="0"/>
                  <a:t>.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Transform to </a:t>
                </a:r>
                <a:r>
                  <a:rPr lang="en-US" b="1" i="1" u="sng" dirty="0"/>
                  <a:t>Fixed Frame</a:t>
                </a:r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r>
                  <a:rPr lang="en-US" dirty="0"/>
                  <a:t>Outputs: </a:t>
                </a:r>
              </a:p>
              <a:p>
                <a:r>
                  <a:rPr lang="en-US" dirty="0"/>
                  <a:t>Symbolic Equation of Hyperboloid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CF5956F-CAF5-4865-B452-1C9BD8D25D8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638800" cy="4351338"/>
              </a:xfrm>
              <a:blipFill>
                <a:blip r:embed="rId3"/>
                <a:stretch>
                  <a:fillRect l="-2054" t="-2101" b="-36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0280B7E2-DCFB-4075-845A-87154B17A5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0067" y="230819"/>
            <a:ext cx="2093677" cy="639636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03CC1B04-359B-411E-82FC-50EB24CC39CD}"/>
                  </a:ext>
                </a:extLst>
              </p:cNvPr>
              <p:cNvSpPr/>
              <p:nvPr/>
            </p:nvSpPr>
            <p:spPr>
              <a:xfrm>
                <a:off x="1046236" y="6095787"/>
                <a:ext cx="5946628" cy="6481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𝑅𝑀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(:,1))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𝑅𝑀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:,2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𝑅𝑀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:,3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03CC1B04-359B-411E-82FC-50EB24CC39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6236" y="6095787"/>
                <a:ext cx="5946628" cy="64812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9B0938E8-9760-4DAA-9EB2-A66FC1FA8D79}"/>
              </a:ext>
            </a:extLst>
          </p:cNvPr>
          <p:cNvSpPr/>
          <p:nvPr/>
        </p:nvSpPr>
        <p:spPr>
          <a:xfrm>
            <a:off x="9846905" y="5245960"/>
            <a:ext cx="204209" cy="2042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FFCD5F-7AE4-4155-874F-49DF4373C401}"/>
              </a:ext>
            </a:extLst>
          </p:cNvPr>
          <p:cNvSpPr txBox="1"/>
          <p:nvPr/>
        </p:nvSpPr>
        <p:spPr>
          <a:xfrm>
            <a:off x="9783251" y="5205800"/>
            <a:ext cx="3315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Yes</a:t>
            </a:r>
          </a:p>
        </p:txBody>
      </p:sp>
    </p:spTree>
    <p:extLst>
      <p:ext uri="{BB962C8B-B14F-4D97-AF65-F5344CB8AC3E}">
        <p14:creationId xmlns:p14="http://schemas.microsoft.com/office/powerpoint/2010/main" val="28532779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41F91-30CB-4B00-8BCA-C5D277BA5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Changing to a 1 sided Hyperbola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BA97601-294D-49FA-AD5D-86355016202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564524" y="1345325"/>
                <a:ext cx="7735613" cy="5349936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b="0" dirty="0">
                    <a:latin typeface="Cambria Math" panose="02040503050406030204" pitchFamily="18" charset="0"/>
                  </a:rPr>
                  <a:t>2 sided Hyperbola</a:t>
                </a:r>
              </a:p>
              <a:p>
                <a:pPr marL="0" indent="0">
                  <a:buNone/>
                </a:pPr>
                <a:endParaRPr lang="en-US" sz="9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′′)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′′)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′′)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900" dirty="0"/>
              </a:p>
              <a:p>
                <a:pPr marL="0" indent="0">
                  <a:buNone/>
                </a:pPr>
                <a:r>
                  <a:rPr lang="en-US" dirty="0">
                    <a:latin typeface="Cambria Math" panose="02040503050406030204" pitchFamily="18" charset="0"/>
                  </a:rPr>
                  <a:t>1 sided Hyperbola (solve for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’’</m:t>
                    </m:r>
                  </m:oMath>
                </a14:m>
                <a:r>
                  <a:rPr lang="en-US" dirty="0">
                    <a:latin typeface="Cambria Math" panose="02040503050406030204" pitchFamily="18" charset="0"/>
                  </a:rPr>
                  <a:t>)</a:t>
                </a:r>
              </a:p>
              <a:p>
                <a:pPr marL="0" indent="0">
                  <a:buNone/>
                </a:pPr>
                <a:endParaRPr lang="en-US" sz="9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′′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𝛿</m:t>
                      </m:r>
                      <m:rad>
                        <m:radPr>
                          <m:deg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′′)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′′)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ra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900" dirty="0"/>
              </a:p>
              <a:p>
                <a:pPr marL="0" indent="0">
                  <a:buNone/>
                </a:pPr>
                <a:r>
                  <a:rPr lang="en-US" dirty="0"/>
                  <a:t>where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 is the distance difference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 is half the distance between stations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BA97601-294D-49FA-AD5D-86355016202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64524" y="1345325"/>
                <a:ext cx="7735613" cy="5349936"/>
              </a:xfrm>
              <a:blipFill>
                <a:blip r:embed="rId2"/>
                <a:stretch>
                  <a:fillRect l="-1655" t="-28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444969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41F91-30CB-4B00-8BCA-C5D277BA5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Choose the Hyperbola side based on the sign of the distance difference.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5374360" y="1912883"/>
            <a:ext cx="6502628" cy="4876972"/>
            <a:chOff x="6543656" y="2789855"/>
            <a:chExt cx="5333332" cy="4000000"/>
          </a:xfrm>
          <a:solidFill>
            <a:schemeClr val="bg1"/>
          </a:solidFill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7518338A-7CDB-49D5-B5F6-9291ABB230C6}"/>
                </a:ext>
              </a:extLst>
            </p:cNvPr>
            <p:cNvGrpSpPr/>
            <p:nvPr/>
          </p:nvGrpSpPr>
          <p:grpSpPr>
            <a:xfrm>
              <a:off x="6543656" y="2789855"/>
              <a:ext cx="5333332" cy="4000000"/>
              <a:chOff x="6553533" y="1429000"/>
              <a:chExt cx="5333332" cy="4000000"/>
            </a:xfrm>
            <a:grpFill/>
          </p:grpSpPr>
          <p:pic>
            <p:nvPicPr>
              <p:cNvPr id="32" name="Picture 31">
                <a:extLst>
                  <a:ext uri="{FF2B5EF4-FFF2-40B4-BE49-F238E27FC236}">
                    <a16:creationId xmlns:a16="http://schemas.microsoft.com/office/drawing/2014/main" id="{1210FB30-DEA7-4FB2-BF94-F2F6DD340B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553533" y="1429000"/>
                <a:ext cx="5333332" cy="4000000"/>
              </a:xfrm>
              <a:prstGeom prst="rect">
                <a:avLst/>
              </a:prstGeom>
              <a:grpFill/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8D3BEA60-638A-48C2-B0B9-33344EEBA154}"/>
                      </a:ext>
                    </a:extLst>
                  </p:cNvPr>
                  <p:cNvSpPr txBox="1"/>
                  <p:nvPr/>
                </p:nvSpPr>
                <p:spPr>
                  <a:xfrm>
                    <a:off x="8266349" y="4317427"/>
                    <a:ext cx="248279" cy="315541"/>
                  </a:xfrm>
                  <a:prstGeom prst="rect">
                    <a:avLst/>
                  </a:prstGeom>
                  <a:grp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oMath>
                      </m:oMathPara>
                    </a14:m>
                    <a:endParaRPr lang="en-US" sz="2500" dirty="0"/>
                  </a:p>
                </p:txBody>
              </p:sp>
            </mc:Choice>
            <mc:Fallback xmlns="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8D3BEA60-638A-48C2-B0B9-33344EEBA15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266349" y="4317427"/>
                    <a:ext cx="248279" cy="315541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24000" r="-20000" b="-468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724C386B-71B9-4D98-9705-0051D098DF7F}"/>
                      </a:ext>
                    </a:extLst>
                  </p:cNvPr>
                  <p:cNvSpPr txBox="1"/>
                  <p:nvPr/>
                </p:nvSpPr>
                <p:spPr>
                  <a:xfrm>
                    <a:off x="6839301" y="4674046"/>
                    <a:ext cx="336944" cy="315541"/>
                  </a:xfrm>
                  <a:prstGeom prst="rect">
                    <a:avLst/>
                  </a:prstGeom>
                  <a:grp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2500" dirty="0"/>
                  </a:p>
                </p:txBody>
              </p:sp>
            </mc:Choice>
            <mc:Fallback xmlns=""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724C386B-71B9-4D98-9705-0051D098DF7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39301" y="4674046"/>
                    <a:ext cx="336944" cy="315541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17910" r="-5970" b="-1428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3B36A0BB-E609-4EFF-9A7F-A4C41A749C1D}"/>
                      </a:ext>
                    </a:extLst>
                  </p:cNvPr>
                  <p:cNvSpPr txBox="1"/>
                  <p:nvPr/>
                </p:nvSpPr>
                <p:spPr>
                  <a:xfrm>
                    <a:off x="11479455" y="1656983"/>
                    <a:ext cx="343045" cy="315541"/>
                  </a:xfrm>
                  <a:prstGeom prst="rect">
                    <a:avLst/>
                  </a:prstGeom>
                  <a:grp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2500" dirty="0"/>
                  </a:p>
                </p:txBody>
              </p:sp>
            </mc:Choice>
            <mc:Fallback xmlns=""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3B36A0BB-E609-4EFF-9A7F-A4C41A749C1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479455" y="1656983"/>
                    <a:ext cx="343045" cy="315541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17647" r="-5882" b="-1406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C2A3D3AA-75CF-435A-9312-BB1B440CC6E0}"/>
                </a:ext>
              </a:extLst>
            </p:cNvPr>
            <p:cNvSpPr/>
            <p:nvPr/>
          </p:nvSpPr>
          <p:spPr>
            <a:xfrm rot="18855768">
              <a:off x="9673826" y="5629112"/>
              <a:ext cx="206187" cy="206187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D03FF289-18CB-4BB1-8013-B47068B7B79E}"/>
                    </a:ext>
                  </a:extLst>
                </p:cNvPr>
                <p:cNvSpPr txBox="1"/>
                <p:nvPr/>
              </p:nvSpPr>
              <p:spPr>
                <a:xfrm>
                  <a:off x="9931798" y="5085976"/>
                  <a:ext cx="1241022" cy="631081"/>
                </a:xfrm>
                <a:prstGeom prst="rect">
                  <a:avLst/>
                </a:prstGeom>
                <a:grp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=−3.66</m:t>
                        </m:r>
                      </m:oMath>
                    </m:oMathPara>
                  </a14:m>
                  <a:endParaRPr lang="en-US" sz="2500" b="0" dirty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5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5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500" i="1">
                                <a:latin typeface="Cambria Math" panose="02040503050406030204" pitchFamily="18" charset="0"/>
                              </a:rPr>
                              <m:t>′′</m:t>
                            </m:r>
                          </m:sup>
                        </m:sSup>
                        <m:r>
                          <a:rPr lang="en-US" sz="25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oMath>
                    </m:oMathPara>
                  </a14:m>
                  <a:endParaRPr lang="en-US" sz="2500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D03FF289-18CB-4BB1-8013-B47068B7B79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31798" y="5085976"/>
                  <a:ext cx="1241022" cy="631081"/>
                </a:xfrm>
                <a:prstGeom prst="rect">
                  <a:avLst/>
                </a:prstGeom>
                <a:blipFill>
                  <a:blip r:embed="rId7"/>
                  <a:stretch>
                    <a:fillRect l="-4435" r="-483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315310" y="2376320"/>
                <a:ext cx="5407471" cy="392203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50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The sign of </a:t>
                </a:r>
                <a14:m>
                  <m:oMath xmlns:m="http://schemas.openxmlformats.org/officeDocument/2006/math">
                    <m:r>
                      <a:rPr lang="en-US" sz="25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5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′′</m:t>
                    </m:r>
                  </m:oMath>
                </a14:m>
                <a:r>
                  <a:rPr lang="en-US" sz="250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is wholly dictated by sign of delta.</a:t>
                </a:r>
              </a:p>
              <a:p>
                <a:r>
                  <a:rPr lang="en-US" sz="250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5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p>
                      <m:r>
                        <a:rPr lang="en-US" sz="25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5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rad>
                        <m:radPr>
                          <m:degHide m:val="on"/>
                          <m:ctrlPr>
                            <a:rPr lang="en-US" sz="2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  <m:r>
                            <a:rPr lang="en-US" sz="2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′′)</m:t>
                                  </m:r>
                                </m:e>
                                <m:sup>
                                  <m: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sSup>
                                <m:sSupPr>
                                  <m:ctrlP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p>
                                  <m: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p>
                                  <m: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2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′′)</m:t>
                                  </m:r>
                                </m:e>
                                <m:sup>
                                  <m: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sSup>
                                <m:sSupPr>
                                  <m:ctrlP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p>
                                  <m: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p>
                                  <m: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rad>
                    </m:oMath>
                  </m:oMathPara>
                </a14:m>
                <a:endParaRPr lang="en-US" sz="2500" dirty="0"/>
              </a:p>
              <a:p>
                <a:endParaRPr lang="en-US" sz="2500" dirty="0"/>
              </a:p>
              <a:p>
                <a:r>
                  <a:rPr lang="en-US" sz="2500" dirty="0"/>
                  <a:t>where</a:t>
                </a:r>
              </a:p>
              <a:p>
                <a14:m>
                  <m:oMath xmlns:m="http://schemas.openxmlformats.org/officeDocument/2006/math">
                    <m:r>
                      <a:rPr lang="en-US" sz="2500" i="1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sz="2500" dirty="0"/>
                  <a:t> is the distance difference</a:t>
                </a:r>
              </a:p>
              <a:p>
                <a14:m>
                  <m:oMath xmlns:m="http://schemas.openxmlformats.org/officeDocument/2006/math">
                    <m:r>
                      <a:rPr lang="en-US" sz="2500" i="1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sz="2500" dirty="0"/>
                  <a:t> is half the distance between stations</a:t>
                </a: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310" y="2376320"/>
                <a:ext cx="5407471" cy="3922036"/>
              </a:xfrm>
              <a:prstGeom prst="rect">
                <a:avLst/>
              </a:prstGeom>
              <a:blipFill>
                <a:blip r:embed="rId8"/>
                <a:stretch>
                  <a:fillRect l="-1917" t="-1244" b="-29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03FF289-18CB-4BB1-8013-B47068B7B79E}"/>
                  </a:ext>
                </a:extLst>
              </p:cNvPr>
              <p:cNvSpPr txBox="1"/>
              <p:nvPr/>
            </p:nvSpPr>
            <p:spPr>
              <a:xfrm>
                <a:off x="7462699" y="1593789"/>
                <a:ext cx="3546677" cy="4608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</m:d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=5</m:t>
                      </m:r>
                      <m:d>
                        <m:d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ad>
                            <m:radPr>
                              <m:degHide m:val="on"/>
                              <m:ctrlP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rad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=−3.66</m:t>
                      </m:r>
                    </m:oMath>
                  </m:oMathPara>
                </a14:m>
                <a:endParaRPr lang="en-US" sz="25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03FF289-18CB-4BB1-8013-B47068B7B7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2699" y="1593789"/>
                <a:ext cx="3546677" cy="46089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Oval 22">
            <a:extLst>
              <a:ext uri="{FF2B5EF4-FFF2-40B4-BE49-F238E27FC236}">
                <a16:creationId xmlns:a16="http://schemas.microsoft.com/office/drawing/2014/main" id="{C2A3D3AA-75CF-435A-9312-BB1B440CC6E0}"/>
              </a:ext>
            </a:extLst>
          </p:cNvPr>
          <p:cNvSpPr/>
          <p:nvPr/>
        </p:nvSpPr>
        <p:spPr>
          <a:xfrm rot="18855768">
            <a:off x="8574698" y="4243798"/>
            <a:ext cx="244083" cy="2440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800A7923-F5F2-4273-8720-4A8D32355811}"/>
              </a:ext>
            </a:extLst>
          </p:cNvPr>
          <p:cNvCxnSpPr>
            <a:cxnSpLocks/>
          </p:cNvCxnSpPr>
          <p:nvPr/>
        </p:nvCxnSpPr>
        <p:spPr>
          <a:xfrm flipV="1">
            <a:off x="8680147" y="3963101"/>
            <a:ext cx="563594" cy="4384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F6D1646-3279-485C-AC9C-A3C325713B47}"/>
                  </a:ext>
                </a:extLst>
              </p:cNvPr>
              <p:cNvSpPr txBox="1"/>
              <p:nvPr/>
            </p:nvSpPr>
            <p:spPr>
              <a:xfrm>
                <a:off x="9243741" y="4092440"/>
                <a:ext cx="408765" cy="38472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′′</m:t>
                      </m:r>
                    </m:oMath>
                  </m:oMathPara>
                </a14:m>
                <a:endParaRPr lang="en-US" sz="25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F6D1646-3279-485C-AC9C-A3C325713B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43741" y="4092440"/>
                <a:ext cx="408765" cy="384721"/>
              </a:xfrm>
              <a:prstGeom prst="rect">
                <a:avLst/>
              </a:prstGeom>
              <a:blipFill>
                <a:blip r:embed="rId10"/>
                <a:stretch>
                  <a:fillRect l="-10448" t="-1587" r="-20896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045614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7DEEBDFF-92C8-474B-BA67-339D4913809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04" t="12816" r="10894" b="17651"/>
          <a:stretch/>
        </p:blipFill>
        <p:spPr>
          <a:xfrm>
            <a:off x="7877175" y="2390774"/>
            <a:ext cx="3781425" cy="27813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is much less ambiguous with 1 sided Hyperbolas</a:t>
            </a:r>
          </a:p>
        </p:txBody>
      </p:sp>
      <p:sp>
        <p:nvSpPr>
          <p:cNvPr id="7" name="Right Arrow 6"/>
          <p:cNvSpPr/>
          <p:nvPr/>
        </p:nvSpPr>
        <p:spPr>
          <a:xfrm>
            <a:off x="5048251" y="3208719"/>
            <a:ext cx="2972145" cy="14721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7AD47E4-87D3-4226-96AD-C8B1E5D9E2D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13" t="12186" r="10354" b="14037"/>
          <a:stretch/>
        </p:blipFill>
        <p:spPr>
          <a:xfrm>
            <a:off x="390525" y="2390774"/>
            <a:ext cx="4619626" cy="346206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3D2AEBC-F298-4222-B92B-6FCE0C42B41A}"/>
                  </a:ext>
                </a:extLst>
              </p:cNvPr>
              <p:cNvSpPr txBox="1"/>
              <p:nvPr/>
            </p:nvSpPr>
            <p:spPr>
              <a:xfrm>
                <a:off x="1457325" y="6010275"/>
                <a:ext cx="7048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But how many hyperbolas are created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number of stations?</a:t>
                </a:r>
              </a:p>
              <a:p>
                <a:r>
                  <a:rPr lang="en-US" dirty="0"/>
                  <a:t>How do we find the “best solution”?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3D2AEBC-F298-4222-B92B-6FCE0C42B4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7325" y="6010275"/>
                <a:ext cx="7048500" cy="646331"/>
              </a:xfrm>
              <a:prstGeom prst="rect">
                <a:avLst/>
              </a:prstGeom>
              <a:blipFill>
                <a:blip r:embed="rId4"/>
                <a:stretch>
                  <a:fillRect l="-692" t="-5660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443130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B170B-72C3-458D-A064-ADC7D3B4CC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88535"/>
            <a:ext cx="9144000" cy="1021287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TDoA</a:t>
            </a:r>
            <a:r>
              <a:rPr lang="en-US" dirty="0"/>
              <a:t> simulator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77D85808-117E-49C8-B5CA-DB7ADE2E27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3602521"/>
              </p:ext>
            </p:extLst>
          </p:nvPr>
        </p:nvGraphicFramePr>
        <p:xfrm>
          <a:off x="425778" y="1209822"/>
          <a:ext cx="11340444" cy="499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40444">
                  <a:extLst>
                    <a:ext uri="{9D8B030D-6E8A-4147-A177-3AD203B41FA5}">
                      <a16:colId xmlns:a16="http://schemas.microsoft.com/office/drawing/2014/main" val="19349910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3500" dirty="0"/>
                        <a:t>Agenda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31743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500" dirty="0"/>
                        <a:t>1. Time Difference of Arrival (</a:t>
                      </a:r>
                      <a:r>
                        <a:rPr lang="en-US" sz="3500" dirty="0" err="1"/>
                        <a:t>TDoA</a:t>
                      </a:r>
                      <a:r>
                        <a:rPr lang="en-US" sz="3500" dirty="0"/>
                        <a:t>) Introduction.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62835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500" dirty="0"/>
                        <a:t>2. The Satellite Problem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77739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500" dirty="0"/>
                        <a:t>3. Finding the Best Solution on a Plane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42761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500" dirty="0"/>
                        <a:t>4. Fitting a Line through the solution on each plane.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04929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500" dirty="0"/>
                        <a:t>5. Unit Tests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05376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500" dirty="0"/>
                        <a:t>6. Simulating the Inputs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61259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500" dirty="0"/>
                        <a:t>7. Deriving the Uncertainty based on Simulated Inputs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12746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953732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3FA5EC8-1C3B-433C-9E52-6C4DED52D82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TDoA data creates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−2</m:t>
                            </m:r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dirty="0"/>
                  <a:t> hyperboloids.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3FA5EC8-1C3B-433C-9E52-6C4DED52D8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B436DD76-ACD8-4B76-99EC-B4FC611985E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57237" y="1690688"/>
                <a:ext cx="5991225" cy="449329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Recall the </a:t>
                </a:r>
                <a:r>
                  <a:rPr lang="en-US" dirty="0" err="1"/>
                  <a:t>TDoA</a:t>
                </a:r>
                <a:r>
                  <a:rPr lang="en-US" dirty="0"/>
                  <a:t> Data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=[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800" dirty="0"/>
              </a:p>
              <a:p>
                <a:pPr marL="0" indent="0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mr>
                        <m:m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⋮</m:t>
                            </m:r>
                          </m:e>
                        </m:mr>
                        <m:m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mr>
                      </m:m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B436DD76-ACD8-4B76-99EC-B4FC611985E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57237" y="1690688"/>
                <a:ext cx="5991225" cy="4493296"/>
              </a:xfrm>
              <a:blipFill>
                <a:blip r:embed="rId3"/>
                <a:stretch>
                  <a:fillRect l="-2035" t="-21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CB15D838-4ED4-43EB-A69B-32440300CAC3}"/>
                  </a:ext>
                </a:extLst>
              </p:cNvPr>
              <p:cNvSpPr/>
              <p:nvPr/>
            </p:nvSpPr>
            <p:spPr>
              <a:xfrm>
                <a:off x="3180129" y="3866357"/>
                <a:ext cx="226190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4"/>
                                <m:mcJc m:val="center"/>
                              </m:mcPr>
                            </m:mc>
                          </m:mcs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e>
                            <m:r>
                              <a:rPr lang="en-US" sz="2800" i="1" smtClean="0">
                                <a:latin typeface="Cambria Math" panose="02040503050406030204" pitchFamily="18" charset="0"/>
                              </a:rPr>
                              <m:t>⋯</m:t>
                            </m:r>
                          </m:e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mr>
                      </m:m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CB15D838-4ED4-43EB-A69B-32440300CA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0129" y="3866357"/>
                <a:ext cx="2261901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48DD621-F9F2-4B02-AD84-E366B59F4488}"/>
                  </a:ext>
                </a:extLst>
              </p:cNvPr>
              <p:cNvSpPr txBox="1"/>
              <p:nvPr/>
            </p:nvSpPr>
            <p:spPr>
              <a:xfrm>
                <a:off x="6657975" y="1857375"/>
                <a:ext cx="4905375" cy="43242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500" dirty="0"/>
                  <a:t>For </a:t>
                </a:r>
                <a14:m>
                  <m:oMath xmlns:m="http://schemas.openxmlformats.org/officeDocument/2006/math"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en-US" sz="2500" dirty="0"/>
                  <a:t>, we have 3 Hyperboloids.</a:t>
                </a:r>
              </a:p>
              <a:p>
                <a:r>
                  <a:rPr lang="en-US" sz="2500" dirty="0"/>
                  <a:t>For </a:t>
                </a:r>
                <a14:m>
                  <m:oMath xmlns:m="http://schemas.openxmlformats.org/officeDocument/2006/math"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=4</m:t>
                    </m:r>
                  </m:oMath>
                </a14:m>
                <a:r>
                  <a:rPr lang="en-US" sz="2500" dirty="0"/>
                  <a:t>, we have 6 Hyperboloids. </a:t>
                </a:r>
              </a:p>
              <a:p>
                <a:endParaRPr lang="en-US" sz="2500" dirty="0"/>
              </a:p>
              <a:p>
                <a:r>
                  <a:rPr lang="en-US" sz="2500" dirty="0"/>
                  <a:t>Number of unique Hyperboloids. </a:t>
                </a:r>
              </a:p>
              <a:p>
                <a:r>
                  <a:rPr lang="en-US" sz="2500" dirty="0"/>
                  <a:t>Given </a:t>
                </a:r>
                <a14:m>
                  <m:oMath xmlns:m="http://schemas.openxmlformats.org/officeDocument/2006/math"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en-US" sz="2500" dirty="0"/>
                  <a:t>, we have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a:rPr lang="en-US" sz="2500" b="0" i="0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500" b="0" i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500" b="0" i="0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  <m:r>
                        <a:rPr lang="en-US" sz="2500" b="0" i="0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500" b="0" i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500" b="0" i="0" smtClean="0">
                              <a:latin typeface="Cambria Math" panose="02040503050406030204" pitchFamily="18" charset="0"/>
                            </a:rPr>
                            <m:t>23</m:t>
                          </m:r>
                        </m:sub>
                      </m:sSub>
                    </m:oMath>
                  </m:oMathPara>
                </a14:m>
                <a:endParaRPr lang="en-US" sz="2500" dirty="0"/>
              </a:p>
              <a:p>
                <a:r>
                  <a:rPr lang="en-US" sz="2500" dirty="0"/>
                  <a:t>Only 2 of these hyperboloids are unique.</a:t>
                </a:r>
              </a:p>
              <a:p>
                <a:endParaRPr lang="en-US" sz="2500" dirty="0"/>
              </a:p>
              <a:p>
                <a:r>
                  <a:rPr lang="en-US" sz="2500" dirty="0"/>
                  <a:t>For </a:t>
                </a:r>
                <a14:m>
                  <m:oMath xmlns:m="http://schemas.openxmlformats.org/officeDocument/2006/math"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=4</m:t>
                    </m:r>
                  </m:oMath>
                </a14:m>
                <a:r>
                  <a:rPr lang="en-US" sz="2500" dirty="0"/>
                  <a:t>, we have 3 unique Hyperboloids.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48DD621-F9F2-4B02-AD84-E366B59F44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7975" y="1857375"/>
                <a:ext cx="4905375" cy="4324261"/>
              </a:xfrm>
              <a:prstGeom prst="rect">
                <a:avLst/>
              </a:prstGeom>
              <a:blipFill>
                <a:blip r:embed="rId5"/>
                <a:stretch>
                  <a:fillRect l="-1988" t="-1128" r="-621" b="-25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728239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B5FB3-EB52-44B3-9B4D-DBA94A9BB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Intersecting Hyperbolas in 2D.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7F08BAB-DABF-455C-989A-54C6D98F9B7F}"/>
                  </a:ext>
                </a:extLst>
              </p:cNvPr>
              <p:cNvSpPr txBox="1"/>
              <p:nvPr/>
            </p:nvSpPr>
            <p:spPr>
              <a:xfrm>
                <a:off x="5952791" y="3696123"/>
                <a:ext cx="5619752" cy="30777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2500" b="0" dirty="0"/>
                  <a:t>Intersection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2500" b="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500" dirty="0"/>
                  <a:t>This works for both one-sided and two-sided Hyperbolas.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500" dirty="0"/>
                  <a:t>For one-sided Hyperbolas, must remove fake solutions by plugging in all solutions back into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sz="25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sz="2500" dirty="0"/>
                  <a:t> to verify they are indeed on the Hyperbola. </a:t>
                </a:r>
              </a:p>
              <a:p>
                <a:pPr algn="ctr"/>
                <a:endParaRPr lang="en-US" sz="25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7F08BAB-DABF-455C-989A-54C6D98F9B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2791" y="3696123"/>
                <a:ext cx="5619752" cy="3077766"/>
              </a:xfrm>
              <a:prstGeom prst="rect">
                <a:avLst/>
              </a:prstGeom>
              <a:blipFill>
                <a:blip r:embed="rId2"/>
                <a:stretch>
                  <a:fillRect l="-3474" t="-2970" r="-41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1253E9B6-11D9-4E64-A680-396E695CA9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458" y="1533775"/>
            <a:ext cx="5333333" cy="400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6266D8E7-6F31-4CD6-82AF-ECE97605C890}"/>
                  </a:ext>
                </a:extLst>
              </p:cNvPr>
              <p:cNvSpPr/>
              <p:nvPr/>
            </p:nvSpPr>
            <p:spPr>
              <a:xfrm>
                <a:off x="6096000" y="2039046"/>
                <a:ext cx="5105820" cy="71551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𝒓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𝑨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(:,1))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𝒓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𝑨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:,2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6266D8E7-6F31-4CD6-82AF-ECE97605C8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2039046"/>
                <a:ext cx="5105820" cy="71551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3139723-7DDB-43D9-A431-A5164EDBED47}"/>
                  </a:ext>
                </a:extLst>
              </p:cNvPr>
              <p:cNvSpPr/>
              <p:nvPr/>
            </p:nvSpPr>
            <p:spPr>
              <a:xfrm>
                <a:off x="6096000" y="2824609"/>
                <a:ext cx="5172762" cy="7342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𝒓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𝑩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(:,1))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𝒓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𝑩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:,2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3139723-7DDB-43D9-A431-A5164EDBED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2824609"/>
                <a:ext cx="5172762" cy="73424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508247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B5FB3-EB52-44B3-9B4D-DBA94A9BB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Removing the Fake Solutions for One-sided Hyperbolas.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7F08BAB-DABF-455C-989A-54C6D98F9B7F}"/>
                  </a:ext>
                </a:extLst>
              </p:cNvPr>
              <p:cNvSpPr txBox="1"/>
              <p:nvPr/>
            </p:nvSpPr>
            <p:spPr>
              <a:xfrm>
                <a:off x="5952791" y="3696123"/>
                <a:ext cx="5619752" cy="360098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2500" b="0" dirty="0"/>
                  <a:t>Intersection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2500" b="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500" dirty="0"/>
                  <a:t>For one-sided Hyperbolas, must remove fake solutions by plugging in all solutions back into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sz="25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sz="2500" dirty="0"/>
                  <a:t> to verify they are indeed on the Hyperbola.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Fake solutions come from squaring both sides when going to solve the one-sided equation.</a:t>
                </a:r>
                <a:endParaRPr lang="en-US" sz="2500" dirty="0"/>
              </a:p>
              <a:p>
                <a:pPr algn="ctr"/>
                <a:endParaRPr lang="en-US" sz="25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7F08BAB-DABF-455C-989A-54C6D98F9B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2791" y="3696123"/>
                <a:ext cx="5619752" cy="3600986"/>
              </a:xfrm>
              <a:prstGeom prst="rect">
                <a:avLst/>
              </a:prstGeom>
              <a:blipFill>
                <a:blip r:embed="rId3"/>
                <a:stretch>
                  <a:fillRect l="-3583" t="-2538" r="-41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Group 18">
            <a:extLst>
              <a:ext uri="{FF2B5EF4-FFF2-40B4-BE49-F238E27FC236}">
                <a16:creationId xmlns:a16="http://schemas.microsoft.com/office/drawing/2014/main" id="{1ED229FF-7D0E-4320-BEDC-09EC02B8AF58}"/>
              </a:ext>
            </a:extLst>
          </p:cNvPr>
          <p:cNvGrpSpPr/>
          <p:nvPr/>
        </p:nvGrpSpPr>
        <p:grpSpPr>
          <a:xfrm>
            <a:off x="388252" y="1981700"/>
            <a:ext cx="5333333" cy="4000000"/>
            <a:chOff x="381333" y="1924300"/>
            <a:chExt cx="5333333" cy="4000000"/>
          </a:xfrm>
        </p:grpSpPr>
        <p:pic>
          <p:nvPicPr>
            <p:cNvPr id="7" name="Picture 6" descr="A close up of a map&#10;&#10;Description automatically generated">
              <a:extLst>
                <a:ext uri="{FF2B5EF4-FFF2-40B4-BE49-F238E27FC236}">
                  <a16:creationId xmlns:a16="http://schemas.microsoft.com/office/drawing/2014/main" id="{D852A493-394A-44C3-9F5A-1BBA52DBBD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1333" y="1924300"/>
              <a:ext cx="5333333" cy="4000000"/>
            </a:xfrm>
            <a:prstGeom prst="rect">
              <a:avLst/>
            </a:prstGeom>
          </p:spPr>
        </p:pic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B3202B8F-6B42-41D5-8F14-A9983306EA0F}"/>
                </a:ext>
              </a:extLst>
            </p:cNvPr>
            <p:cNvCxnSpPr/>
            <p:nvPr/>
          </p:nvCxnSpPr>
          <p:spPr>
            <a:xfrm flipV="1">
              <a:off x="1400175" y="2486025"/>
              <a:ext cx="571500" cy="232410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07D26C03-2816-4E9A-AC4F-DEE8565B19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00175" y="3429000"/>
              <a:ext cx="838200" cy="1381125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E5FDCAB9-3843-4169-8B0F-BCB9F46C81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00175" y="4219575"/>
              <a:ext cx="3495675" cy="59055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2D12AA4-435D-4A87-8B06-EB88A96ECD9D}"/>
                </a:ext>
              </a:extLst>
            </p:cNvPr>
            <p:cNvSpPr txBox="1"/>
            <p:nvPr/>
          </p:nvSpPr>
          <p:spPr>
            <a:xfrm>
              <a:off x="1285874" y="4810125"/>
              <a:ext cx="111442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Fake Solutions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CDA4AE9A-9633-4EA9-A470-61942EF7D415}"/>
                  </a:ext>
                </a:extLst>
              </p:cNvPr>
              <p:cNvSpPr/>
              <p:nvPr/>
            </p:nvSpPr>
            <p:spPr>
              <a:xfrm>
                <a:off x="5952791" y="1600700"/>
                <a:ext cx="4917173" cy="9106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𝑨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∙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𝑅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(:,1)=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ad>
                        <m:radPr>
                          <m:deg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𝒓</m:t>
                                      </m:r>
                                    </m:e>
                                    <m:sub>
                                      <m: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  <m:t>𝑨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:,2</m:t>
                                      </m:r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den>
                          </m:f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CDA4AE9A-9633-4EA9-A470-61942EF7D4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2791" y="1600700"/>
                <a:ext cx="4917173" cy="9106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E2728C84-FF00-4A55-9F24-46C4FFD2551D}"/>
                  </a:ext>
                </a:extLst>
              </p:cNvPr>
              <p:cNvSpPr/>
              <p:nvPr/>
            </p:nvSpPr>
            <p:spPr>
              <a:xfrm>
                <a:off x="5867733" y="2518301"/>
                <a:ext cx="4917173" cy="9106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𝑩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∙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𝑅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(:,1)=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ad>
                        <m:radPr>
                          <m:deg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𝒓</m:t>
                                      </m:r>
                                    </m:e>
                                    <m:sub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𝑩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:,2</m:t>
                                      </m:r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den>
                          </m:f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E2728C84-FF00-4A55-9F24-46C4FFD255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7733" y="2518301"/>
                <a:ext cx="4917173" cy="9106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496216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053F51-D236-4980-805E-087CEA1E26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one-sided method breaks down when the sign of the Time Difference is questionable.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3946943-6251-4A8C-A6B7-6A8723A21D3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The one-sided method requires signed time differences.</a:t>
                </a:r>
              </a:p>
              <a:p>
                <a:r>
                  <a:rPr lang="en-US" dirty="0"/>
                  <a:t>Consider the following time differences:</a:t>
                </a:r>
              </a:p>
              <a:p>
                <a:pPr marL="514350" indent="-514350" algn="ctr">
                  <a:buAutoNum type="alphaUcParenBoth"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𝑇𝐷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=1.2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𝑢𝑠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±0.1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𝑢𝑠</m:t>
                    </m:r>
                  </m:oMath>
                </a14:m>
                <a:endParaRPr lang="en-US" dirty="0"/>
              </a:p>
              <a:p>
                <a:pPr marL="514350" indent="-514350" algn="ctr">
                  <a:buFont typeface="Arial" panose="020B0604020202020204" pitchFamily="34" charset="0"/>
                  <a:buAutoNum type="alphaUcParenBoth"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𝑇𝐷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=0.05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𝑢𝑠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±0.1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𝑢𝑠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The sign of TD is unambiguous in case (A).</a:t>
                </a:r>
              </a:p>
              <a:p>
                <a:r>
                  <a:rPr lang="en-US" dirty="0"/>
                  <a:t>The sign of TD is ambiguous in case (B) with respect to its uncertainty value. </a:t>
                </a:r>
              </a:p>
              <a:p>
                <a:pPr marL="0" indent="0">
                  <a:buNone/>
                </a:pPr>
                <a:r>
                  <a:rPr lang="en-US" i="1" dirty="0"/>
                  <a:t>Time differences approach zero as the emitter goes directly in between two receivers. TD Error becomes more significant at these points and the one-sided method may begin breaking down. </a:t>
                </a:r>
              </a:p>
              <a:p>
                <a:pPr marL="514350" indent="-514350" algn="ctr">
                  <a:buAutoNum type="alphaUcParenBoth"/>
                </a:pPr>
                <a:endParaRPr lang="en-US" dirty="0"/>
              </a:p>
              <a:p>
                <a:pPr marL="514350" indent="-514350">
                  <a:buFont typeface="+mj-lt"/>
                  <a:buAutoNum type="alphaUcPeriod"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3946943-6251-4A8C-A6B7-6A8723A21D3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3"/>
                <a:stretch>
                  <a:fillRect l="-1217" t="-1937" r="-2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484463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B5FB3-EB52-44B3-9B4D-DBA94A9BB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Intersecting 2 Hyperboloids results in a Hyperbola.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3128D2-F99C-4C46-819A-DB00CE42EA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667" y="1690688"/>
            <a:ext cx="5333333" cy="4000000"/>
          </a:xfrm>
          <a:prstGeom prst="rect">
            <a:avLst/>
          </a:prstGeom>
        </p:spPr>
      </p:pic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FD6BCB62-717A-4C70-B842-8C229D00D6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0658" y="1690688"/>
            <a:ext cx="5333333" cy="4000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7F08BAB-DABF-455C-989A-54C6D98F9B7F}"/>
              </a:ext>
            </a:extLst>
          </p:cNvPr>
          <p:cNvSpPr txBox="1"/>
          <p:nvPr/>
        </p:nvSpPr>
        <p:spPr>
          <a:xfrm>
            <a:off x="988341" y="5824038"/>
            <a:ext cx="10844635" cy="76944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2500" dirty="0"/>
              <a:t>If the Hyperboloids are one-sided, the result is a one-sided Hyperbola. </a:t>
            </a:r>
          </a:p>
          <a:p>
            <a:pPr algn="ctr"/>
            <a:r>
              <a:rPr lang="en-US" sz="2500" dirty="0"/>
              <a:t>Still working on whether we can mathematically derive this intersection hyperbola.  </a:t>
            </a:r>
          </a:p>
        </p:txBody>
      </p:sp>
    </p:spTree>
    <p:extLst>
      <p:ext uri="{BB962C8B-B14F-4D97-AF65-F5344CB8AC3E}">
        <p14:creationId xmlns:p14="http://schemas.microsoft.com/office/powerpoint/2010/main" val="22900913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B170B-72C3-458D-A064-ADC7D3B4CC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Finding Best Solution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795E04-80F4-4828-9224-684D26D5EA4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 Anthony Iannuzzi</a:t>
            </a:r>
          </a:p>
        </p:txBody>
      </p:sp>
    </p:spTree>
    <p:extLst>
      <p:ext uri="{BB962C8B-B14F-4D97-AF65-F5344CB8AC3E}">
        <p14:creationId xmlns:p14="http://schemas.microsoft.com/office/powerpoint/2010/main" val="9099550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A6B03-2400-4E8B-8AB3-0D66623DA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one-sided Hyperbolas, finding the best solution is the average of 3 points.</a:t>
            </a:r>
          </a:p>
        </p:txBody>
      </p:sp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7D45F04B-753D-431D-96D0-63B322B700E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3429333" y="1915829"/>
            <a:ext cx="5333333" cy="4000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20503CA-72F3-4A92-B7B4-896C1FA3F0FB}"/>
              </a:ext>
            </a:extLst>
          </p:cNvPr>
          <p:cNvSpPr txBox="1"/>
          <p:nvPr/>
        </p:nvSpPr>
        <p:spPr>
          <a:xfrm>
            <a:off x="8695443" y="2212436"/>
            <a:ext cx="2658359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dirty="0"/>
              <a:t>The blue circle is the correct answer.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dirty="0"/>
              <a:t>The black dot in the center of the enclosed triangular shape is the “best solution”.</a:t>
            </a:r>
          </a:p>
          <a:p>
            <a:endParaRPr lang="en-US" sz="25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7DFAD2-19D9-4C4F-8C43-3C999F2F3DE6}"/>
              </a:ext>
            </a:extLst>
          </p:cNvPr>
          <p:cNvSpPr txBox="1"/>
          <p:nvPr/>
        </p:nvSpPr>
        <p:spPr>
          <a:xfrm>
            <a:off x="770974" y="2082462"/>
            <a:ext cx="2658359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Three one-sided hyperbolas intersect at 3 points only. </a:t>
            </a:r>
          </a:p>
          <a:p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25398186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A6B03-2400-4E8B-8AB3-0D66623DA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TDoA</a:t>
            </a:r>
            <a:r>
              <a:rPr lang="en-US" dirty="0"/>
              <a:t> in 2D is very sensitive to errors outside its “triangle of receivers”.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0503CA-72F3-4A92-B7B4-896C1FA3F0FB}"/>
              </a:ext>
            </a:extLst>
          </p:cNvPr>
          <p:cNvSpPr txBox="1"/>
          <p:nvPr/>
        </p:nvSpPr>
        <p:spPr>
          <a:xfrm>
            <a:off x="9204491" y="1904240"/>
            <a:ext cx="2658359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dirty="0"/>
              <a:t>The blue circle is the correct answer.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dirty="0"/>
              <a:t>The black dot in the center of the enclosed triangular shape is the “best solution”.</a:t>
            </a:r>
          </a:p>
          <a:p>
            <a:endParaRPr lang="en-US" sz="25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7DFAD2-19D9-4C4F-8C43-3C999F2F3DE6}"/>
              </a:ext>
            </a:extLst>
          </p:cNvPr>
          <p:cNvSpPr txBox="1"/>
          <p:nvPr/>
        </p:nvSpPr>
        <p:spPr>
          <a:xfrm>
            <a:off x="1090367" y="1904240"/>
            <a:ext cx="265835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err="1"/>
              <a:t>TDoA</a:t>
            </a:r>
            <a:r>
              <a:rPr lang="en-US" sz="2500" dirty="0"/>
              <a:t> error generally looks like this:</a:t>
            </a:r>
          </a:p>
          <a:p>
            <a:endParaRPr lang="en-US" sz="2500" dirty="0"/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E2220026-190A-4621-AA2F-5BC32F66BE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57980"/>
            <a:ext cx="4270605" cy="320295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08DD2C5-2416-4646-8EEC-DEABFBB676C8}"/>
              </a:ext>
            </a:extLst>
          </p:cNvPr>
          <p:cNvSpPr txBox="1"/>
          <p:nvPr/>
        </p:nvSpPr>
        <p:spPr>
          <a:xfrm>
            <a:off x="4889370" y="5835778"/>
            <a:ext cx="666789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Position error is large, but the direction is still accurate.</a:t>
            </a:r>
          </a:p>
        </p:txBody>
      </p:sp>
      <p:pic>
        <p:nvPicPr>
          <p:cNvPr id="7" name="Picture 6" descr="A picture containing sitting&#10;&#10;Description automatically generated">
            <a:extLst>
              <a:ext uri="{FF2B5EF4-FFF2-40B4-BE49-F238E27FC236}">
                <a16:creationId xmlns:a16="http://schemas.microsoft.com/office/drawing/2014/main" id="{3B78F92A-F6D3-435C-8D06-639534B81D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4853" y="1758939"/>
            <a:ext cx="5333333" cy="40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6362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09665-AB29-4018-960A-3E5773DC2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Finding the best solution for two-sided hyperbolas is significantly harder.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90874DE-88F4-4048-8566-4978CB5DBFA8}"/>
              </a:ext>
            </a:extLst>
          </p:cNvPr>
          <p:cNvGrpSpPr/>
          <p:nvPr/>
        </p:nvGrpSpPr>
        <p:grpSpPr>
          <a:xfrm>
            <a:off x="5363852" y="1690688"/>
            <a:ext cx="6530190" cy="4897643"/>
            <a:chOff x="2441542" y="1690688"/>
            <a:chExt cx="6530190" cy="489764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54C5B2E-0F3B-4D1A-BD31-2AA2F3C446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/>
          </p:blipFill>
          <p:spPr>
            <a:xfrm>
              <a:off x="2441542" y="1690688"/>
              <a:ext cx="6530190" cy="4897643"/>
            </a:xfrm>
            <a:prstGeom prst="rect">
              <a:avLst/>
            </a:prstGeom>
          </p:spPr>
        </p:pic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3C396377-A875-45D5-A557-C71F01C2D2BC}"/>
                </a:ext>
              </a:extLst>
            </p:cNvPr>
            <p:cNvSpPr/>
            <p:nvPr/>
          </p:nvSpPr>
          <p:spPr>
            <a:xfrm>
              <a:off x="5052767" y="2856322"/>
              <a:ext cx="1043233" cy="1055802"/>
            </a:xfrm>
            <a:prstGeom prst="ellipse">
              <a:avLst/>
            </a:prstGeom>
            <a:noFill/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93FF6B0E-35C1-4649-96EA-E516A0779ED8}"/>
                </a:ext>
              </a:extLst>
            </p:cNvPr>
            <p:cNvSpPr/>
            <p:nvPr/>
          </p:nvSpPr>
          <p:spPr>
            <a:xfrm>
              <a:off x="6936049" y="3800574"/>
              <a:ext cx="1043233" cy="1055802"/>
            </a:xfrm>
            <a:prstGeom prst="ellipse">
              <a:avLst/>
            </a:prstGeom>
            <a:noFill/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B71988F1-A52B-46F0-BE64-6D742D2A4B00}"/>
              </a:ext>
            </a:extLst>
          </p:cNvPr>
          <p:cNvSpPr txBox="1"/>
          <p:nvPr/>
        </p:nvSpPr>
        <p:spPr>
          <a:xfrm>
            <a:off x="957999" y="2123573"/>
            <a:ext cx="4754252" cy="43242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/>
              <a:t>Two-sided hyperbolas intersect in 12 different locations.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/>
              <a:t>Which cluster is the best solution?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/>
              <a:t>The one with the smallest area?</a:t>
            </a:r>
          </a:p>
          <a:p>
            <a:endParaRPr lang="en-US" sz="2500" dirty="0"/>
          </a:p>
          <a:p>
            <a:r>
              <a:rPr lang="en-US" sz="2500" dirty="0"/>
              <a:t>Approach: </a:t>
            </a:r>
          </a:p>
          <a:p>
            <a:r>
              <a:rPr lang="en-US" sz="2500" dirty="0"/>
              <a:t>Find all clustered locations by intersecting the hyperbolas 2 at a time.</a:t>
            </a:r>
          </a:p>
          <a:p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28230824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B5FB3-EB52-44B3-9B4D-DBA94A9BB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with no error: 2 clusters are close, but they still form a triangle.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7F08BAB-DABF-455C-989A-54C6D98F9B7F}"/>
                  </a:ext>
                </a:extLst>
              </p:cNvPr>
              <p:cNvSpPr txBox="1"/>
              <p:nvPr/>
            </p:nvSpPr>
            <p:spPr>
              <a:xfrm>
                <a:off x="5556557" y="5577195"/>
                <a:ext cx="5917582" cy="7694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500" dirty="0"/>
              </a:p>
              <a:p>
                <a:pPr algn="ctr"/>
                <a:r>
                  <a:rPr lang="en-US" sz="2500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sz="2500" b="0" i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500" b="0" i="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500" b="0" i="0" smtClean="0">
                            <a:latin typeface="Cambria Math" panose="02040503050406030204" pitchFamily="18" charset="0"/>
                          </a:rPr>
                          <m:t>B</m:t>
                        </m:r>
                      </m:sub>
                    </m:sSub>
                  </m:oMath>
                </a14:m>
                <a:r>
                  <a:rPr lang="en-US" sz="2500" dirty="0"/>
                  <a:t> are equations of Hyperboloids.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7F08BAB-DABF-455C-989A-54C6D98F9B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6557" y="5577195"/>
                <a:ext cx="5917582" cy="769441"/>
              </a:xfrm>
              <a:prstGeom prst="rect">
                <a:avLst/>
              </a:prstGeom>
              <a:blipFill>
                <a:blip r:embed="rId2"/>
                <a:stretch>
                  <a:fillRect l="-2680" r="-2577" b="-238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picture containing sitting&#10;&#10;Description automatically generated">
            <a:extLst>
              <a:ext uri="{FF2B5EF4-FFF2-40B4-BE49-F238E27FC236}">
                <a16:creationId xmlns:a16="http://schemas.microsoft.com/office/drawing/2014/main" id="{3B2D85B1-D9D1-4220-8291-50D21290D7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8682" y="1598061"/>
            <a:ext cx="5333333" cy="4000000"/>
          </a:xfrm>
          <a:prstGeom prst="rect">
            <a:avLst/>
          </a:prstGeom>
        </p:spPr>
      </p:pic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DC53CB61-1334-40CA-81E2-E44B0EEC7F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7125496"/>
              </p:ext>
            </p:extLst>
          </p:nvPr>
        </p:nvGraphicFramePr>
        <p:xfrm>
          <a:off x="928333" y="1598061"/>
          <a:ext cx="2966397" cy="507655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57961">
                  <a:extLst>
                    <a:ext uri="{9D8B030D-6E8A-4147-A177-3AD203B41FA5}">
                      <a16:colId xmlns:a16="http://schemas.microsoft.com/office/drawing/2014/main" val="792225325"/>
                    </a:ext>
                  </a:extLst>
                </a:gridCol>
                <a:gridCol w="957961">
                  <a:extLst>
                    <a:ext uri="{9D8B030D-6E8A-4147-A177-3AD203B41FA5}">
                      <a16:colId xmlns:a16="http://schemas.microsoft.com/office/drawing/2014/main" val="3995860203"/>
                    </a:ext>
                  </a:extLst>
                </a:gridCol>
                <a:gridCol w="1050475">
                  <a:extLst>
                    <a:ext uri="{9D8B030D-6E8A-4147-A177-3AD203B41FA5}">
                      <a16:colId xmlns:a16="http://schemas.microsoft.com/office/drawing/2014/main" val="1784648126"/>
                    </a:ext>
                  </a:extLst>
                </a:gridCol>
              </a:tblGrid>
              <a:tr h="362611">
                <a:tc rowSpan="4">
                  <a:txBody>
                    <a:bodyPr/>
                    <a:lstStyle/>
                    <a:p>
                      <a:pPr algn="ctr" fontAlgn="b"/>
                      <a:r>
                        <a:rPr lang="en-US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433" marR="8433" marT="84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7.0001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0.9998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907137"/>
                  </a:ext>
                </a:extLst>
              </a:tr>
              <a:tr h="362611">
                <a:tc vMerge="1">
                  <a:txBody>
                    <a:bodyPr/>
                    <a:lstStyle/>
                    <a:p>
                      <a:pPr algn="r" fontAlgn="b"/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7.1886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2.3197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1850101"/>
                  </a:ext>
                </a:extLst>
              </a:tr>
              <a:tr h="362611">
                <a:tc vMerge="1">
                  <a:txBody>
                    <a:bodyPr/>
                    <a:lstStyle/>
                    <a:p>
                      <a:pPr algn="r" fontAlgn="b"/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2.4457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3.8727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14989"/>
                  </a:ext>
                </a:extLst>
              </a:tr>
              <a:tr h="362611">
                <a:tc vMerge="1">
                  <a:txBody>
                    <a:bodyPr/>
                    <a:lstStyle/>
                    <a:p>
                      <a:pPr algn="r" fontAlgn="b"/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2.0964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5.0562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7832339"/>
                  </a:ext>
                </a:extLst>
              </a:tr>
              <a:tr h="362611">
                <a:tc>
                  <a:txBody>
                    <a:bodyPr/>
                    <a:lstStyle/>
                    <a:p>
                      <a:pPr algn="ctr" fontAlgn="b"/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2132961"/>
                  </a:ext>
                </a:extLst>
              </a:tr>
              <a:tr h="362611">
                <a:tc rowSpan="4">
                  <a:txBody>
                    <a:bodyPr/>
                    <a:lstStyle/>
                    <a:p>
                      <a:pPr algn="ctr" fontAlgn="b"/>
                      <a:r>
                        <a:rPr lang="en-US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433" marR="8433" marT="84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1.9290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-5.5781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5133928"/>
                  </a:ext>
                </a:extLst>
              </a:tr>
              <a:tr h="362611">
                <a:tc vMerge="1">
                  <a:txBody>
                    <a:bodyPr/>
                    <a:lstStyle/>
                    <a:p>
                      <a:pPr algn="r" fontAlgn="b"/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7.0000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1.0001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9946790"/>
                  </a:ext>
                </a:extLst>
              </a:tr>
              <a:tr h="362611">
                <a:tc vMerge="1">
                  <a:txBody>
                    <a:bodyPr/>
                    <a:lstStyle/>
                    <a:p>
                      <a:pPr algn="r" fontAlgn="b"/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2.0963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5.0564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8401330"/>
                  </a:ext>
                </a:extLst>
              </a:tr>
              <a:tr h="362611">
                <a:tc vMerge="1">
                  <a:txBody>
                    <a:bodyPr/>
                    <a:lstStyle/>
                    <a:p>
                      <a:pPr algn="r" fontAlgn="b"/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9.3175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9.0656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7230343"/>
                  </a:ext>
                </a:extLst>
              </a:tr>
              <a:tr h="362611">
                <a:tc>
                  <a:txBody>
                    <a:bodyPr/>
                    <a:lstStyle/>
                    <a:p>
                      <a:pPr algn="ctr" fontAlgn="b"/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6980781"/>
                  </a:ext>
                </a:extLst>
              </a:tr>
              <a:tr h="362611">
                <a:tc rowSpan="4">
                  <a:txBody>
                    <a:bodyPr/>
                    <a:lstStyle/>
                    <a:p>
                      <a:pPr algn="ctr" fontAlgn="b"/>
                      <a:r>
                        <a:rPr lang="en-US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8433" marR="8433" marT="84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6.9888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0.9970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1232294"/>
                  </a:ext>
                </a:extLst>
              </a:tr>
              <a:tr h="362611">
                <a:tc vMerge="1">
                  <a:txBody>
                    <a:bodyPr/>
                    <a:lstStyle/>
                    <a:p>
                      <a:pPr algn="ctr" fontAlgn="b"/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8.0753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1.8799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7639100"/>
                  </a:ext>
                </a:extLst>
              </a:tr>
              <a:tr h="362611">
                <a:tc vMerge="1">
                  <a:txBody>
                    <a:bodyPr/>
                    <a:lstStyle/>
                    <a:p>
                      <a:pPr algn="ctr" fontAlgn="b"/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0.6839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4.8581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3260543"/>
                  </a:ext>
                </a:extLst>
              </a:tr>
              <a:tr h="362611">
                <a:tc vMerge="1">
                  <a:txBody>
                    <a:bodyPr/>
                    <a:lstStyle/>
                    <a:p>
                      <a:pPr algn="ctr" fontAlgn="b"/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2.0965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5.0565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29485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EA945D5-0E8C-422E-8640-558958C07678}"/>
                  </a:ext>
                </a:extLst>
              </p:cNvPr>
              <p:cNvSpPr txBox="1"/>
              <p:nvPr/>
            </p:nvSpPr>
            <p:spPr>
              <a:xfrm>
                <a:off x="4030742" y="2843677"/>
                <a:ext cx="2065258" cy="2862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Numerical precision prevents the 3 points from lining up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𝑒𝑥𝑎𝑐𝑡𝑙𝑦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Intersecting 3 hyperbolas results in no solution. 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EA945D5-0E8C-422E-8640-558958C076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0742" y="2843677"/>
                <a:ext cx="2065258" cy="2862322"/>
              </a:xfrm>
              <a:prstGeom prst="rect">
                <a:avLst/>
              </a:prstGeom>
              <a:blipFill>
                <a:blip r:embed="rId4"/>
                <a:stretch>
                  <a:fillRect l="-1770" t="-1064" b="-23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Oval 2">
            <a:extLst>
              <a:ext uri="{FF2B5EF4-FFF2-40B4-BE49-F238E27FC236}">
                <a16:creationId xmlns:a16="http://schemas.microsoft.com/office/drawing/2014/main" id="{B3D9CCC2-81E9-4762-ABC7-C54D16D58CAA}"/>
              </a:ext>
            </a:extLst>
          </p:cNvPr>
          <p:cNvSpPr/>
          <p:nvPr/>
        </p:nvSpPr>
        <p:spPr>
          <a:xfrm>
            <a:off x="9191134" y="4506012"/>
            <a:ext cx="593889" cy="593889"/>
          </a:xfrm>
          <a:prstGeom prst="ellipse">
            <a:avLst/>
          </a:prstGeom>
          <a:solidFill>
            <a:srgbClr val="FFFF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DF9E28A-EACE-442D-AEA9-D1BBB036E3F0}"/>
              </a:ext>
            </a:extLst>
          </p:cNvPr>
          <p:cNvSpPr/>
          <p:nvPr/>
        </p:nvSpPr>
        <p:spPr>
          <a:xfrm>
            <a:off x="7125877" y="3040052"/>
            <a:ext cx="593889" cy="593889"/>
          </a:xfrm>
          <a:prstGeom prst="ellipse">
            <a:avLst/>
          </a:prstGeom>
          <a:solidFill>
            <a:srgbClr val="FFC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5590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C58CB-CC5B-4DB4-9E67-E7C30F264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Purpose Of Slides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DE19C8-458D-4A8E-B713-B8779A3E1B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Inform reader about how the Time Difference of Arrival algorithm works. </a:t>
            </a:r>
          </a:p>
          <a:p>
            <a:r>
              <a:rPr lang="en-US" dirty="0"/>
              <a:t>This is not designed as presentation slides. The slides are filled with information and comments. It is meant to be read like a paper (but with lots of pictures). </a:t>
            </a:r>
          </a:p>
        </p:txBody>
      </p:sp>
    </p:spTree>
    <p:extLst>
      <p:ext uri="{BB962C8B-B14F-4D97-AF65-F5344CB8AC3E}">
        <p14:creationId xmlns:p14="http://schemas.microsoft.com/office/powerpoint/2010/main" val="13519862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B5FB3-EB52-44B3-9B4D-DBA94A9BB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5097"/>
            <a:ext cx="10515600" cy="1624421"/>
          </a:xfrm>
        </p:spPr>
        <p:txBody>
          <a:bodyPr>
            <a:normAutofit fontScale="90000"/>
          </a:bodyPr>
          <a:lstStyle/>
          <a:p>
            <a:r>
              <a:rPr lang="en-US" dirty="0"/>
              <a:t>First sort the data with respect to x then y. Differentiate the data. Single out the data below 0.1 difference.</a:t>
            </a:r>
          </a:p>
        </p:txBody>
      </p:sp>
      <p:pic>
        <p:nvPicPr>
          <p:cNvPr id="5" name="Picture 4" descr="A picture containing sitting&#10;&#10;Description automatically generated">
            <a:extLst>
              <a:ext uri="{FF2B5EF4-FFF2-40B4-BE49-F238E27FC236}">
                <a16:creationId xmlns:a16="http://schemas.microsoft.com/office/drawing/2014/main" id="{3B2D85B1-D9D1-4220-8291-50D21290D7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4413" y="2220852"/>
            <a:ext cx="5333333" cy="4000000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EC2E4B5-F6BF-44FD-B89A-A68603F27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5925962"/>
              </p:ext>
            </p:extLst>
          </p:nvPr>
        </p:nvGraphicFramePr>
        <p:xfrm>
          <a:off x="954254" y="1869518"/>
          <a:ext cx="4875036" cy="435133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86370">
                  <a:extLst>
                    <a:ext uri="{9D8B030D-6E8A-4147-A177-3AD203B41FA5}">
                      <a16:colId xmlns:a16="http://schemas.microsoft.com/office/drawing/2014/main" val="4041531670"/>
                    </a:ext>
                  </a:extLst>
                </a:gridCol>
                <a:gridCol w="886370">
                  <a:extLst>
                    <a:ext uri="{9D8B030D-6E8A-4147-A177-3AD203B41FA5}">
                      <a16:colId xmlns:a16="http://schemas.microsoft.com/office/drawing/2014/main" val="3257757967"/>
                    </a:ext>
                  </a:extLst>
                </a:gridCol>
                <a:gridCol w="896110">
                  <a:extLst>
                    <a:ext uri="{9D8B030D-6E8A-4147-A177-3AD203B41FA5}">
                      <a16:colId xmlns:a16="http://schemas.microsoft.com/office/drawing/2014/main" val="1448307359"/>
                    </a:ext>
                  </a:extLst>
                </a:gridCol>
                <a:gridCol w="1103093">
                  <a:extLst>
                    <a:ext uri="{9D8B030D-6E8A-4147-A177-3AD203B41FA5}">
                      <a16:colId xmlns:a16="http://schemas.microsoft.com/office/drawing/2014/main" val="3007402561"/>
                    </a:ext>
                  </a:extLst>
                </a:gridCol>
                <a:gridCol w="1103093">
                  <a:extLst>
                    <a:ext uri="{9D8B030D-6E8A-4147-A177-3AD203B41FA5}">
                      <a16:colId xmlns:a16="http://schemas.microsoft.com/office/drawing/2014/main" val="2004688322"/>
                    </a:ext>
                  </a:extLst>
                </a:gridCol>
              </a:tblGrid>
              <a:tr h="334718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u="none" strike="noStrike" dirty="0">
                          <a:effectLst/>
                        </a:rPr>
                        <a:t>x sorted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u="none" strike="noStrike" dirty="0">
                          <a:effectLst/>
                        </a:rPr>
                        <a:t>y sorted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difference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difference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1983466007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0.6839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4.8581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1.2451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-10.4362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936933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1.9290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-5.5781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0.1673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10.6345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343492547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2.0963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5.0564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0.0001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-0.0002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7401368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2.0964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5.0562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0.0001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0.0003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59305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2.0965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5.0565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0.3492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-1.1838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4102376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2.4457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3.8727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4.5431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-2.8757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3313134765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6.9888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0.9970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0.0112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0.0031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7094801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7.0000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1.0001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0.0001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-0.0003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814894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7.0001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0.9998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0.1885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1.3199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4233700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7.1886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2.3197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0.8866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-0.4399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85841647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8.0753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1.8799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1.2423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7.1858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5791905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9.3175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9.0656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7784" marR="7784" marT="778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7784" marR="7784" marT="7784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807084"/>
                  </a:ext>
                </a:extLst>
              </a:tr>
            </a:tbl>
          </a:graphicData>
        </a:graphic>
      </p:graphicFrame>
      <p:sp>
        <p:nvSpPr>
          <p:cNvPr id="6" name="Oval 5">
            <a:extLst>
              <a:ext uri="{FF2B5EF4-FFF2-40B4-BE49-F238E27FC236}">
                <a16:creationId xmlns:a16="http://schemas.microsoft.com/office/drawing/2014/main" id="{27EAEA32-59E2-4A3E-B86F-4938A9B9414A}"/>
              </a:ext>
            </a:extLst>
          </p:cNvPr>
          <p:cNvSpPr/>
          <p:nvPr/>
        </p:nvSpPr>
        <p:spPr>
          <a:xfrm>
            <a:off x="9213716" y="5097941"/>
            <a:ext cx="593889" cy="593889"/>
          </a:xfrm>
          <a:prstGeom prst="ellipse">
            <a:avLst/>
          </a:prstGeom>
          <a:solidFill>
            <a:srgbClr val="FFFF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8E8C33C-DB1F-411E-BF07-BDC428F3CC74}"/>
              </a:ext>
            </a:extLst>
          </p:cNvPr>
          <p:cNvSpPr/>
          <p:nvPr/>
        </p:nvSpPr>
        <p:spPr>
          <a:xfrm>
            <a:off x="7154779" y="3730329"/>
            <a:ext cx="593889" cy="593889"/>
          </a:xfrm>
          <a:prstGeom prst="ellipse">
            <a:avLst/>
          </a:prstGeom>
          <a:solidFill>
            <a:srgbClr val="FFC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4910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B5FB3-EB52-44B3-9B4D-DBA94A9BB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Decide how many solutions there are by looking for which singled out points are clustered.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7F08BAB-DABF-455C-989A-54C6D98F9B7F}"/>
                  </a:ext>
                </a:extLst>
              </p:cNvPr>
              <p:cNvSpPr txBox="1"/>
              <p:nvPr/>
            </p:nvSpPr>
            <p:spPr>
              <a:xfrm>
                <a:off x="6440889" y="1623592"/>
                <a:ext cx="4912911" cy="346248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500" dirty="0"/>
                  <a:t>Collect the indices of all singled out differences.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𝑰𝒏𝒅𝒊𝒄𝒆𝒔</m:t>
                      </m:r>
                      <m:r>
                        <a:rPr lang="en-US" sz="2500" i="1">
                          <a:latin typeface="Cambria Math" panose="02040503050406030204" pitchFamily="18" charset="0"/>
                        </a:rPr>
                        <m:t>=[3,4,7,8]</m:t>
                      </m:r>
                    </m:oMath>
                  </m:oMathPara>
                </a14:m>
                <a:endParaRPr lang="en-US" sz="25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500" dirty="0"/>
                  <a:t>Take the differences of these differences.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i="1">
                          <a:latin typeface="Cambria Math" panose="02040503050406030204" pitchFamily="18" charset="0"/>
                        </a:rPr>
                        <m:t>𝑑𝑖𝑓𝑓</m:t>
                      </m:r>
                      <m:d>
                        <m:dPr>
                          <m:ctrlPr>
                            <a:rPr lang="en-US" sz="25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500" i="1">
                              <a:latin typeface="Cambria Math" panose="02040503050406030204" pitchFamily="18" charset="0"/>
                            </a:rPr>
                            <m:t>𝐼𝑛𝑑𝑖𝑐𝑒𝑠</m:t>
                          </m:r>
                        </m:e>
                      </m:d>
                      <m:r>
                        <a:rPr lang="en-US" sz="2500" i="1">
                          <a:latin typeface="Cambria Math" panose="02040503050406030204" pitchFamily="18" charset="0"/>
                        </a:rPr>
                        <m:t>=[1,3,1]</m:t>
                      </m:r>
                    </m:oMath>
                  </m:oMathPara>
                </a14:m>
                <a:endParaRPr lang="en-US" sz="25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𝒅𝒊𝒇𝒇</m:t>
                      </m:r>
                      <m:d>
                        <m:dPr>
                          <m:ctrlPr>
                            <a:rPr lang="en-US" sz="25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5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𝑰𝒏𝒅𝒊𝒄𝒆𝒔</m:t>
                          </m:r>
                        </m:e>
                      </m:d>
                      <m:r>
                        <a:rPr lang="en-US" sz="25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5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25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=[</m:t>
                      </m:r>
                      <m:r>
                        <a:rPr lang="en-US" sz="25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25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5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25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5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25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500" b="1" dirty="0">
                  <a:solidFill>
                    <a:srgbClr val="FF0000"/>
                  </a:solidFill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500" dirty="0"/>
                  <a:t>The number of solutions is equal to the number of non-zero terms.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7F08BAB-DABF-455C-989A-54C6D98F9B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0889" y="1623592"/>
                <a:ext cx="4912911" cy="3462486"/>
              </a:xfrm>
              <a:prstGeom prst="rect">
                <a:avLst/>
              </a:prstGeom>
              <a:blipFill>
                <a:blip r:embed="rId2"/>
                <a:stretch>
                  <a:fillRect l="-3722" t="-2641" r="-4839" b="-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EC2E4B5-F6BF-44FD-B89A-A68603F27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1522228"/>
              </p:ext>
            </p:extLst>
          </p:nvPr>
        </p:nvGraphicFramePr>
        <p:xfrm>
          <a:off x="344666" y="2141541"/>
          <a:ext cx="5751334" cy="435133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84820">
                  <a:extLst>
                    <a:ext uri="{9D8B030D-6E8A-4147-A177-3AD203B41FA5}">
                      <a16:colId xmlns:a16="http://schemas.microsoft.com/office/drawing/2014/main" val="4041531670"/>
                    </a:ext>
                  </a:extLst>
                </a:gridCol>
                <a:gridCol w="884820">
                  <a:extLst>
                    <a:ext uri="{9D8B030D-6E8A-4147-A177-3AD203B41FA5}">
                      <a16:colId xmlns:a16="http://schemas.microsoft.com/office/drawing/2014/main" val="297068511"/>
                    </a:ext>
                  </a:extLst>
                </a:gridCol>
                <a:gridCol w="884820">
                  <a:extLst>
                    <a:ext uri="{9D8B030D-6E8A-4147-A177-3AD203B41FA5}">
                      <a16:colId xmlns:a16="http://schemas.microsoft.com/office/drawing/2014/main" val="3257757967"/>
                    </a:ext>
                  </a:extLst>
                </a:gridCol>
                <a:gridCol w="894544">
                  <a:extLst>
                    <a:ext uri="{9D8B030D-6E8A-4147-A177-3AD203B41FA5}">
                      <a16:colId xmlns:a16="http://schemas.microsoft.com/office/drawing/2014/main" val="1448307359"/>
                    </a:ext>
                  </a:extLst>
                </a:gridCol>
                <a:gridCol w="1101165">
                  <a:extLst>
                    <a:ext uri="{9D8B030D-6E8A-4147-A177-3AD203B41FA5}">
                      <a16:colId xmlns:a16="http://schemas.microsoft.com/office/drawing/2014/main" val="3007402561"/>
                    </a:ext>
                  </a:extLst>
                </a:gridCol>
                <a:gridCol w="1101165">
                  <a:extLst>
                    <a:ext uri="{9D8B030D-6E8A-4147-A177-3AD203B41FA5}">
                      <a16:colId xmlns:a16="http://schemas.microsoft.com/office/drawing/2014/main" val="2004688322"/>
                    </a:ext>
                  </a:extLst>
                </a:gridCol>
              </a:tblGrid>
              <a:tr h="334718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i="0" u="none" strike="noStrike" dirty="0">
                          <a:solidFill>
                            <a:srgbClr val="7030A0"/>
                          </a:solidFill>
                          <a:effectLst/>
                          <a:latin typeface="Calibri" panose="020F0502020204030204" pitchFamily="34" charset="0"/>
                        </a:rPr>
                        <a:t>Index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Diff - 1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x sorted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y sorted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difference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difference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1983466007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0.6839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4.8581</a:t>
                      </a:r>
                      <a:endParaRPr lang="en-US" sz="2000" b="0" i="0" u="none" strike="noStrike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1.2451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-10.4362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936933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1.9290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-5.5781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0.1673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10.6345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343492547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2.0963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chemeClr val="tx1"/>
                          </a:solidFill>
                          <a:effectLst/>
                        </a:rPr>
                        <a:t>5.0564</a:t>
                      </a:r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0.0001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-0.0002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7401368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2.0964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5.0562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0.0001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0.0003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59305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2.0965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5.0565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0.3492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-1.1838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4102376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2.4457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3.8727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4.5431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-2.8757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3313134765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6.9888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0.9970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0.0112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0.0031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7094801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7.0000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1.0001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0.0001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-0.0003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814894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7.0001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0.9998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0.1885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1.3199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4233700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7.1886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2.3197</a:t>
                      </a:r>
                      <a:endParaRPr lang="en-US" sz="2000" b="0" i="0" u="none" strike="noStrike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0.8866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-0.4399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85841647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8.0753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1.8799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1.2423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7.1858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5791905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9.3175</a:t>
                      </a:r>
                      <a:endParaRPr lang="en-US" sz="2000" b="0" i="0" u="none" strike="noStrike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9.0656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7784" marR="7784" marT="778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7784" marR="7784" marT="7784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8070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742021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B5FB3-EB52-44B3-9B4D-DBA94A9BB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The critical points to collect are the beginning, end, and all non-zero terms in Diff-1.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7F08BAB-DABF-455C-989A-54C6D98F9B7F}"/>
                  </a:ext>
                </a:extLst>
              </p:cNvPr>
              <p:cNvSpPr txBox="1"/>
              <p:nvPr/>
            </p:nvSpPr>
            <p:spPr>
              <a:xfrm>
                <a:off x="6440889" y="1623592"/>
                <a:ext cx="4912911" cy="384720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𝒅𝒊𝒇𝒇</m:t>
                      </m:r>
                      <m:d>
                        <m:dPr>
                          <m:ctrlPr>
                            <a:rPr lang="en-US" sz="25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5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𝑰𝒏𝒅𝒊𝒄𝒆𝒔</m:t>
                          </m:r>
                        </m:e>
                      </m:d>
                      <m:r>
                        <a:rPr lang="en-US" sz="25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5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25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=[</m:t>
                      </m:r>
                      <m:r>
                        <a:rPr lang="en-US" sz="25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25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5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25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5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25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500" b="1" dirty="0">
                  <a:solidFill>
                    <a:srgbClr val="FF0000"/>
                  </a:solidFill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500" dirty="0"/>
                  <a:t>The number of solutions is equal to the number of non-zero terms.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500" dirty="0"/>
                  <a:t>The critical points identify switching between solutions.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500" dirty="0"/>
                  <a:t>The first critical point is always 0.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500" dirty="0"/>
                  <a:t>The last critical point is the number of singled out points. (4 in this ex.)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𝑐𝑟𝑖𝑡𝑖𝑐𝑎𝑙𝑃𝑜𝑖𝑛𝑡𝑠</m:t>
                      </m:r>
                      <m:r>
                        <a:rPr lang="en-US" sz="2500" i="1">
                          <a:latin typeface="Cambria Math" panose="02040503050406030204" pitchFamily="18" charset="0"/>
                        </a:rPr>
                        <m:t>=[0,2,4]</m:t>
                      </m:r>
                    </m:oMath>
                  </m:oMathPara>
                </a14:m>
                <a:endParaRPr lang="en-US" sz="25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5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7F08BAB-DABF-455C-989A-54C6D98F9B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0889" y="1623592"/>
                <a:ext cx="4912911" cy="3847207"/>
              </a:xfrm>
              <a:prstGeom prst="rect">
                <a:avLst/>
              </a:prstGeom>
              <a:blipFill>
                <a:blip r:embed="rId2"/>
                <a:stretch>
                  <a:fillRect l="-3722" r="-48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EC2E4B5-F6BF-44FD-B89A-A68603F27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5341806"/>
              </p:ext>
            </p:extLst>
          </p:nvPr>
        </p:nvGraphicFramePr>
        <p:xfrm>
          <a:off x="344666" y="2141541"/>
          <a:ext cx="5751334" cy="435133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84820">
                  <a:extLst>
                    <a:ext uri="{9D8B030D-6E8A-4147-A177-3AD203B41FA5}">
                      <a16:colId xmlns:a16="http://schemas.microsoft.com/office/drawing/2014/main" val="4041531670"/>
                    </a:ext>
                  </a:extLst>
                </a:gridCol>
                <a:gridCol w="884820">
                  <a:extLst>
                    <a:ext uri="{9D8B030D-6E8A-4147-A177-3AD203B41FA5}">
                      <a16:colId xmlns:a16="http://schemas.microsoft.com/office/drawing/2014/main" val="297068511"/>
                    </a:ext>
                  </a:extLst>
                </a:gridCol>
                <a:gridCol w="884820">
                  <a:extLst>
                    <a:ext uri="{9D8B030D-6E8A-4147-A177-3AD203B41FA5}">
                      <a16:colId xmlns:a16="http://schemas.microsoft.com/office/drawing/2014/main" val="3257757967"/>
                    </a:ext>
                  </a:extLst>
                </a:gridCol>
                <a:gridCol w="894544">
                  <a:extLst>
                    <a:ext uri="{9D8B030D-6E8A-4147-A177-3AD203B41FA5}">
                      <a16:colId xmlns:a16="http://schemas.microsoft.com/office/drawing/2014/main" val="1448307359"/>
                    </a:ext>
                  </a:extLst>
                </a:gridCol>
                <a:gridCol w="1101165">
                  <a:extLst>
                    <a:ext uri="{9D8B030D-6E8A-4147-A177-3AD203B41FA5}">
                      <a16:colId xmlns:a16="http://schemas.microsoft.com/office/drawing/2014/main" val="3007402561"/>
                    </a:ext>
                  </a:extLst>
                </a:gridCol>
                <a:gridCol w="1101165">
                  <a:extLst>
                    <a:ext uri="{9D8B030D-6E8A-4147-A177-3AD203B41FA5}">
                      <a16:colId xmlns:a16="http://schemas.microsoft.com/office/drawing/2014/main" val="2004688322"/>
                    </a:ext>
                  </a:extLst>
                </a:gridCol>
              </a:tblGrid>
              <a:tr h="334718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Index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Diff - 1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x sorted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y sorted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difference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difference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1983466007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0.6839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4.8581</a:t>
                      </a:r>
                      <a:endParaRPr lang="en-US" sz="2000" b="0" i="0" u="none" strike="noStrike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1.2451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-10.4362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936933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1.9290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-5.5781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0.1673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10.6345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343492547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2.0963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chemeClr val="tx1"/>
                          </a:solidFill>
                          <a:effectLst/>
                        </a:rPr>
                        <a:t>5.0564</a:t>
                      </a:r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0.0001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-0.0002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7401368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2.0964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5.0562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0.0001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0.0003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59305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2.0965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5.0565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0.3492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-1.1838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4102376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2.4457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3.8727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4.5431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-2.8757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3313134765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6.9888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0.9970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0.0112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0.0031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7094801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7.0000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1.0001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0.0001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-0.0003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814894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7.0001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0.9998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0.1885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1.3199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4233700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7.1886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2.3197</a:t>
                      </a:r>
                      <a:endParaRPr lang="en-US" sz="2000" b="0" i="0" u="none" strike="noStrike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0.8866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-0.4399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85841647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8.0753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1.8799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1.2423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7.1858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5791905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9.3175</a:t>
                      </a:r>
                      <a:endParaRPr lang="en-US" sz="2000" b="0" i="0" u="none" strike="noStrike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9.0656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7784" marR="7784" marT="778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7784" marR="7784" marT="7784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8070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820184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B5FB3-EB52-44B3-9B4D-DBA94A9BB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critical points to identify the indices of the solution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EC2E4B5-F6BF-44FD-B89A-A68603F27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3120140"/>
              </p:ext>
            </p:extLst>
          </p:nvPr>
        </p:nvGraphicFramePr>
        <p:xfrm>
          <a:off x="344666" y="1871303"/>
          <a:ext cx="5751334" cy="435133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84820">
                  <a:extLst>
                    <a:ext uri="{9D8B030D-6E8A-4147-A177-3AD203B41FA5}">
                      <a16:colId xmlns:a16="http://schemas.microsoft.com/office/drawing/2014/main" val="4041531670"/>
                    </a:ext>
                  </a:extLst>
                </a:gridCol>
                <a:gridCol w="884820">
                  <a:extLst>
                    <a:ext uri="{9D8B030D-6E8A-4147-A177-3AD203B41FA5}">
                      <a16:colId xmlns:a16="http://schemas.microsoft.com/office/drawing/2014/main" val="297068511"/>
                    </a:ext>
                  </a:extLst>
                </a:gridCol>
                <a:gridCol w="884820">
                  <a:extLst>
                    <a:ext uri="{9D8B030D-6E8A-4147-A177-3AD203B41FA5}">
                      <a16:colId xmlns:a16="http://schemas.microsoft.com/office/drawing/2014/main" val="3257757967"/>
                    </a:ext>
                  </a:extLst>
                </a:gridCol>
                <a:gridCol w="894544">
                  <a:extLst>
                    <a:ext uri="{9D8B030D-6E8A-4147-A177-3AD203B41FA5}">
                      <a16:colId xmlns:a16="http://schemas.microsoft.com/office/drawing/2014/main" val="1448307359"/>
                    </a:ext>
                  </a:extLst>
                </a:gridCol>
                <a:gridCol w="1101165">
                  <a:extLst>
                    <a:ext uri="{9D8B030D-6E8A-4147-A177-3AD203B41FA5}">
                      <a16:colId xmlns:a16="http://schemas.microsoft.com/office/drawing/2014/main" val="3007402561"/>
                    </a:ext>
                  </a:extLst>
                </a:gridCol>
                <a:gridCol w="1101165">
                  <a:extLst>
                    <a:ext uri="{9D8B030D-6E8A-4147-A177-3AD203B41FA5}">
                      <a16:colId xmlns:a16="http://schemas.microsoft.com/office/drawing/2014/main" val="2004688322"/>
                    </a:ext>
                  </a:extLst>
                </a:gridCol>
              </a:tblGrid>
              <a:tr h="334718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Index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Diff - 1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x sorted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y sorted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difference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difference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1983466007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0.6839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4.8581</a:t>
                      </a:r>
                      <a:endParaRPr lang="en-US" sz="2000" b="0" i="0" u="none" strike="noStrike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1.2451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-10.4362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936933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1.9290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-5.5781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0.1673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10.6345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343492547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2.0963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5.0564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0.0001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-0.0002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7401368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2.0964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5.0562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0.0001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0.0003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59305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2.0965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5.0565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0.3492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-1.1838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4102376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2.4457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3.8727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4.5431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-2.8757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3313134765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6.9888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0.9970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0.0112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0.0031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7094801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7.0000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1.0001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0.0001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-0.0003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814894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7.0001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0.9998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0.1885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1.3199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4233700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7.1886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2.3197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0.8866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-0.4399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85841647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8.0753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1.8799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1.2423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7.1858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5791905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9.3175</a:t>
                      </a:r>
                      <a:endParaRPr lang="en-US" sz="2000" b="0" i="0" u="none" strike="noStrike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9.0656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7784" marR="7784" marT="778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7784" marR="7784" marT="7784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80708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E98AD5C-ECB7-4ECB-9435-295B307319D1}"/>
                  </a:ext>
                </a:extLst>
              </p:cNvPr>
              <p:cNvSpPr txBox="1"/>
              <p:nvPr/>
            </p:nvSpPr>
            <p:spPr>
              <a:xfrm>
                <a:off x="6440889" y="2097546"/>
                <a:ext cx="4912911" cy="38967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𝐼𝑛𝑑𝑖𝑐𝑒𝑠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=[3,4,7,8]</m:t>
                      </m:r>
                    </m:oMath>
                  </m:oMathPara>
                </a14:m>
                <a:endParaRPr lang="en-US" sz="25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𝑐𝑟𝑖𝑡𝑖𝑐𝑎𝑙𝑃𝑜𝑖𝑛𝑡𝑠</m:t>
                      </m:r>
                      <m:r>
                        <a:rPr lang="en-US" sz="2500" i="1">
                          <a:latin typeface="Cambria Math" panose="02040503050406030204" pitchFamily="18" charset="0"/>
                        </a:rPr>
                        <m:t>=[0,2,4]</m:t>
                      </m:r>
                    </m:oMath>
                  </m:oMathPara>
                </a14:m>
                <a:endParaRPr lang="en-US" sz="2500" dirty="0"/>
              </a:p>
              <a:p>
                <a:r>
                  <a:rPr lang="en-US" sz="2500" b="0" dirty="0"/>
                  <a:t>We now iterate through critical points, collecting all data between the previous and current critical point: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𝐼𝑛𝑑𝑖𝑐𝑒𝑠</m:t>
                      </m:r>
                      <m:d>
                        <m:d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𝑠𝑝𝑙𝑖𝑡</m:t>
                          </m:r>
                          <m:d>
                            <m:dPr>
                              <m:ctrlP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+1: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𝑠𝑝𝑙𝑖𝑡</m:t>
                          </m:r>
                          <m:d>
                            <m:dPr>
                              <m:ctrlP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2500" b="0" dirty="0"/>
              </a:p>
              <a:p>
                <a:r>
                  <a:rPr lang="en-US" sz="2500" dirty="0"/>
                  <a:t>For the first solution we have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𝐼𝑛𝑑𝑖𝑐𝑒𝑠</m:t>
                      </m:r>
                      <m:d>
                        <m:d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1:2</m:t>
                          </m:r>
                        </m:e>
                      </m:d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=[3,4]</m:t>
                      </m:r>
                    </m:oMath>
                  </m:oMathPara>
                </a14:m>
                <a:endParaRPr lang="en-US" sz="2500" b="0" dirty="0"/>
              </a:p>
              <a:p>
                <a:r>
                  <a:rPr lang="en-US" sz="2500" dirty="0"/>
                  <a:t>For the second solution we have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𝐼𝑛𝑑𝑖𝑐𝑒𝑠</m:t>
                      </m:r>
                      <m:d>
                        <m:d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3:4</m:t>
                          </m:r>
                        </m:e>
                      </m:d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=[7,8]</m:t>
                      </m:r>
                    </m:oMath>
                  </m:oMathPara>
                </a14:m>
                <a:endParaRPr lang="en-US" sz="2500" b="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E98AD5C-ECB7-4ECB-9435-295B307319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0889" y="2097546"/>
                <a:ext cx="4912911" cy="3896708"/>
              </a:xfrm>
              <a:prstGeom prst="rect">
                <a:avLst/>
              </a:prstGeom>
              <a:blipFill>
                <a:blip r:embed="rId2"/>
                <a:stretch>
                  <a:fillRect l="-3970" t="-156" r="-5211" b="-2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092213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B5FB3-EB52-44B3-9B4D-DBA94A9BB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last point in the cluster is the point directly above the identified ranges.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EC2E4B5-F6BF-44FD-B89A-A68603F27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5956252"/>
              </p:ext>
            </p:extLst>
          </p:nvPr>
        </p:nvGraphicFramePr>
        <p:xfrm>
          <a:off x="344666" y="1690688"/>
          <a:ext cx="5751334" cy="435133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84820">
                  <a:extLst>
                    <a:ext uri="{9D8B030D-6E8A-4147-A177-3AD203B41FA5}">
                      <a16:colId xmlns:a16="http://schemas.microsoft.com/office/drawing/2014/main" val="4041531670"/>
                    </a:ext>
                  </a:extLst>
                </a:gridCol>
                <a:gridCol w="884820">
                  <a:extLst>
                    <a:ext uri="{9D8B030D-6E8A-4147-A177-3AD203B41FA5}">
                      <a16:colId xmlns:a16="http://schemas.microsoft.com/office/drawing/2014/main" val="297068511"/>
                    </a:ext>
                  </a:extLst>
                </a:gridCol>
                <a:gridCol w="884820">
                  <a:extLst>
                    <a:ext uri="{9D8B030D-6E8A-4147-A177-3AD203B41FA5}">
                      <a16:colId xmlns:a16="http://schemas.microsoft.com/office/drawing/2014/main" val="3257757967"/>
                    </a:ext>
                  </a:extLst>
                </a:gridCol>
                <a:gridCol w="894544">
                  <a:extLst>
                    <a:ext uri="{9D8B030D-6E8A-4147-A177-3AD203B41FA5}">
                      <a16:colId xmlns:a16="http://schemas.microsoft.com/office/drawing/2014/main" val="1448307359"/>
                    </a:ext>
                  </a:extLst>
                </a:gridCol>
                <a:gridCol w="1101165">
                  <a:extLst>
                    <a:ext uri="{9D8B030D-6E8A-4147-A177-3AD203B41FA5}">
                      <a16:colId xmlns:a16="http://schemas.microsoft.com/office/drawing/2014/main" val="3007402561"/>
                    </a:ext>
                  </a:extLst>
                </a:gridCol>
                <a:gridCol w="1101165">
                  <a:extLst>
                    <a:ext uri="{9D8B030D-6E8A-4147-A177-3AD203B41FA5}">
                      <a16:colId xmlns:a16="http://schemas.microsoft.com/office/drawing/2014/main" val="2004688322"/>
                    </a:ext>
                  </a:extLst>
                </a:gridCol>
              </a:tblGrid>
              <a:tr h="334718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Index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Diff - 1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x sorted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y sorted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difference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difference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1983466007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0.6839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4.8581</a:t>
                      </a:r>
                      <a:endParaRPr lang="en-US" sz="2000" b="0" i="0" u="none" strike="noStrike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1.2451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-10.4362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936933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1.9290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-5.5781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0.1673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10.6345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343492547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2.0963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5.0564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0.0001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-0.0002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7401368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2.0964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5.0562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0.0001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0.0003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59305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2.0965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5.0565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0.3492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-1.1838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4102376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2.4457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3.8727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4.5431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-2.8757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3134765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6.9888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0.9970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0.0112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0.0031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7094801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7.0000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1.0001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0.0001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-0.0003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814894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7.0001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0.9998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0.1885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1.3199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4233700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7.1886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2.3197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0.8866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-0.4399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85841647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8.0753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1.8799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1.2423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7.1858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5791905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9.3175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9.0656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80708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E98AD5C-ECB7-4ECB-9435-295B307319D1}"/>
                  </a:ext>
                </a:extLst>
              </p:cNvPr>
              <p:cNvSpPr txBox="1"/>
              <p:nvPr/>
            </p:nvSpPr>
            <p:spPr>
              <a:xfrm>
                <a:off x="6440889" y="1690688"/>
                <a:ext cx="4912911" cy="461664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2500" dirty="0"/>
                  <a:t>For the first solution we have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𝐼𝑛𝑑𝑖𝑐𝑒𝑠</m:t>
                      </m:r>
                      <m:d>
                        <m:d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1:2</m:t>
                          </m:r>
                        </m:e>
                      </m:d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=[3,4]</m:t>
                      </m:r>
                    </m:oMath>
                  </m:oMathPara>
                </a14:m>
                <a:endParaRPr lang="en-US" sz="2500" b="0" dirty="0"/>
              </a:p>
              <a:p>
                <a:r>
                  <a:rPr lang="en-US" sz="2500" dirty="0"/>
                  <a:t>For the second solution we have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𝐼𝑛𝑑𝑖𝑐𝑒𝑠</m:t>
                      </m:r>
                      <m:d>
                        <m:d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3:4</m:t>
                          </m:r>
                        </m:e>
                      </m:d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=[7,8]</m:t>
                      </m:r>
                    </m:oMath>
                  </m:oMathPara>
                </a14:m>
                <a:endParaRPr lang="en-US" sz="2500" b="0" dirty="0"/>
              </a:p>
              <a:p>
                <a:endParaRPr lang="en-US" sz="2500" dirty="0"/>
              </a:p>
              <a:p>
                <a:r>
                  <a:rPr lang="en-US" sz="2500" b="0" dirty="0"/>
                  <a:t>The diff function lags one element behind. We add the next consecutive element to each solution: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𝑠𝑜𝑙𝑛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1=[3,4,5]</m:t>
                      </m:r>
                    </m:oMath>
                  </m:oMathPara>
                </a14:m>
                <a:endParaRPr lang="en-US" sz="25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𝑠𝑜𝑙𝑛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2=[7,8,9]</m:t>
                      </m:r>
                    </m:oMath>
                  </m:oMathPara>
                </a14:m>
                <a:endParaRPr lang="en-US" sz="2500" dirty="0"/>
              </a:p>
              <a:p>
                <a:endParaRPr lang="en-US" sz="2500" dirty="0"/>
              </a:p>
              <a:p>
                <a:endParaRPr lang="en-US" sz="2500" b="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E98AD5C-ECB7-4ECB-9435-295B307319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0889" y="1690688"/>
                <a:ext cx="4912911" cy="4616648"/>
              </a:xfrm>
              <a:prstGeom prst="rect">
                <a:avLst/>
              </a:prstGeom>
              <a:blipFill>
                <a:blip r:embed="rId2"/>
                <a:stretch>
                  <a:fillRect l="-3970" t="-1979" r="-24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54190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B5FB3-EB52-44B3-9B4D-DBA94A9BB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2751"/>
            <a:ext cx="10515600" cy="1325563"/>
          </a:xfrm>
        </p:spPr>
        <p:txBody>
          <a:bodyPr/>
          <a:lstStyle/>
          <a:p>
            <a:r>
              <a:rPr lang="en-US" dirty="0"/>
              <a:t>Finally, average the solution together. 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EC2E4B5-F6BF-44FD-B89A-A68603F27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7472966"/>
              </p:ext>
            </p:extLst>
          </p:nvPr>
        </p:nvGraphicFramePr>
        <p:xfrm>
          <a:off x="344666" y="1315121"/>
          <a:ext cx="5751334" cy="435133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84820">
                  <a:extLst>
                    <a:ext uri="{9D8B030D-6E8A-4147-A177-3AD203B41FA5}">
                      <a16:colId xmlns:a16="http://schemas.microsoft.com/office/drawing/2014/main" val="4041531670"/>
                    </a:ext>
                  </a:extLst>
                </a:gridCol>
                <a:gridCol w="884820">
                  <a:extLst>
                    <a:ext uri="{9D8B030D-6E8A-4147-A177-3AD203B41FA5}">
                      <a16:colId xmlns:a16="http://schemas.microsoft.com/office/drawing/2014/main" val="297068511"/>
                    </a:ext>
                  </a:extLst>
                </a:gridCol>
                <a:gridCol w="884820">
                  <a:extLst>
                    <a:ext uri="{9D8B030D-6E8A-4147-A177-3AD203B41FA5}">
                      <a16:colId xmlns:a16="http://schemas.microsoft.com/office/drawing/2014/main" val="3257757967"/>
                    </a:ext>
                  </a:extLst>
                </a:gridCol>
                <a:gridCol w="894544">
                  <a:extLst>
                    <a:ext uri="{9D8B030D-6E8A-4147-A177-3AD203B41FA5}">
                      <a16:colId xmlns:a16="http://schemas.microsoft.com/office/drawing/2014/main" val="1448307359"/>
                    </a:ext>
                  </a:extLst>
                </a:gridCol>
                <a:gridCol w="1101165">
                  <a:extLst>
                    <a:ext uri="{9D8B030D-6E8A-4147-A177-3AD203B41FA5}">
                      <a16:colId xmlns:a16="http://schemas.microsoft.com/office/drawing/2014/main" val="3007402561"/>
                    </a:ext>
                  </a:extLst>
                </a:gridCol>
                <a:gridCol w="1101165">
                  <a:extLst>
                    <a:ext uri="{9D8B030D-6E8A-4147-A177-3AD203B41FA5}">
                      <a16:colId xmlns:a16="http://schemas.microsoft.com/office/drawing/2014/main" val="2004688322"/>
                    </a:ext>
                  </a:extLst>
                </a:gridCol>
              </a:tblGrid>
              <a:tr h="334718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Index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Diff - 1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x sorted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y sorted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difference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difference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1983466007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0.6839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4.8581</a:t>
                      </a:r>
                      <a:endParaRPr lang="en-US" sz="2000" b="0" i="0" u="none" strike="noStrike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1.2451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-10.4362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936933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1.9290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-5.5781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0.1673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10.6345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343492547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2.0963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5.0564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0.0001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-0.0002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7401368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2.0964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5.0562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0.0001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0.0003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59305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2.0965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5.0565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0.3492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-1.1838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4102376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2.4457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3.8727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4.5431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-2.8757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3134765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6.9888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0.9970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0.0112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0.0031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7094801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7.0000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1.0001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0.0001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-0.0003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814894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7.0001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0.9998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0.1885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1.3199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4233700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7.1886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2.3197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0.8866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-0.4399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85841647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8.0753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1.8799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1.2423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7.1858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5791905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9.3175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9.0656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807084"/>
                  </a:ext>
                </a:extLst>
              </a:tr>
            </a:tbl>
          </a:graphicData>
        </a:graphic>
      </p:graphicFrame>
      <p:pic>
        <p:nvPicPr>
          <p:cNvPr id="5" name="Picture 4" descr="A picture containing sitting&#10;&#10;Description automatically generated">
            <a:extLst>
              <a:ext uri="{FF2B5EF4-FFF2-40B4-BE49-F238E27FC236}">
                <a16:creationId xmlns:a16="http://schemas.microsoft.com/office/drawing/2014/main" id="{8C681893-1DFB-427A-A349-1104A247DF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0889" y="1804000"/>
            <a:ext cx="5333333" cy="400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0F2C8C5-6B79-4467-8051-B0EB26F023FA}"/>
                  </a:ext>
                </a:extLst>
              </p:cNvPr>
              <p:cNvSpPr txBox="1"/>
              <p:nvPr/>
            </p:nvSpPr>
            <p:spPr>
              <a:xfrm>
                <a:off x="6727207" y="3027154"/>
                <a:ext cx="1839414" cy="27706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(2.0964,5.05637)</m:t>
                      </m:r>
                    </m:oMath>
                  </m:oMathPara>
                </a14:m>
                <a:br>
                  <a:rPr lang="en-US" b="0" dirty="0"/>
                </a:br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0F2C8C5-6B79-4467-8051-B0EB26F023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7207" y="3027154"/>
                <a:ext cx="1839414" cy="277064"/>
              </a:xfrm>
              <a:prstGeom prst="rect">
                <a:avLst/>
              </a:prstGeom>
              <a:blipFill>
                <a:blip r:embed="rId3"/>
                <a:stretch>
                  <a:fillRect l="-2990" t="-4444" r="-3654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D574B2D-EFE7-4C0A-A921-F0A9B73B7E87}"/>
                  </a:ext>
                </a:extLst>
              </p:cNvPr>
              <p:cNvSpPr txBox="1"/>
              <p:nvPr/>
            </p:nvSpPr>
            <p:spPr>
              <a:xfrm>
                <a:off x="8335709" y="4941679"/>
                <a:ext cx="1543692" cy="27706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(6.9963,0.999)</m:t>
                      </m:r>
                    </m:oMath>
                  </m:oMathPara>
                </a14:m>
                <a:br>
                  <a:rPr lang="en-US" b="0" dirty="0"/>
                </a:br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D574B2D-EFE7-4C0A-A921-F0A9B73B7E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5709" y="4941679"/>
                <a:ext cx="1543692" cy="277064"/>
              </a:xfrm>
              <a:prstGeom prst="rect">
                <a:avLst/>
              </a:prstGeom>
              <a:blipFill>
                <a:blip r:embed="rId4"/>
                <a:stretch>
                  <a:fillRect l="-5118" t="-4444" r="-5118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Oval 7">
            <a:extLst>
              <a:ext uri="{FF2B5EF4-FFF2-40B4-BE49-F238E27FC236}">
                <a16:creationId xmlns:a16="http://schemas.microsoft.com/office/drawing/2014/main" id="{856B2686-1B3A-455C-9FC4-156870ED83D9}"/>
              </a:ext>
            </a:extLst>
          </p:cNvPr>
          <p:cNvSpPr/>
          <p:nvPr/>
        </p:nvSpPr>
        <p:spPr>
          <a:xfrm>
            <a:off x="9759942" y="4644734"/>
            <a:ext cx="593889" cy="593889"/>
          </a:xfrm>
          <a:prstGeom prst="ellipse">
            <a:avLst/>
          </a:prstGeom>
          <a:solidFill>
            <a:srgbClr val="FFFF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A51BD56-B42C-4378-8BD8-7410508E19E3}"/>
              </a:ext>
            </a:extLst>
          </p:cNvPr>
          <p:cNvSpPr/>
          <p:nvPr/>
        </p:nvSpPr>
        <p:spPr>
          <a:xfrm>
            <a:off x="7663468" y="3232115"/>
            <a:ext cx="593889" cy="593889"/>
          </a:xfrm>
          <a:prstGeom prst="ellipse">
            <a:avLst/>
          </a:prstGeom>
          <a:solidFill>
            <a:srgbClr val="FFC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150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5018A-66FE-47A7-9ACE-7905CFB99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Choose the “Best” Solution Flowchart</a:t>
            </a:r>
          </a:p>
        </p:txBody>
      </p:sp>
      <p:pic>
        <p:nvPicPr>
          <p:cNvPr id="11" name="Content Placeholder 10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E72A2E8E-5EEE-4601-8C09-2A69C94ED0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9689" y="1352550"/>
            <a:ext cx="2692621" cy="5221502"/>
          </a:xfrm>
        </p:spPr>
      </p:pic>
    </p:spTree>
    <p:extLst>
      <p:ext uri="{BB962C8B-B14F-4D97-AF65-F5344CB8AC3E}">
        <p14:creationId xmlns:p14="http://schemas.microsoft.com/office/powerpoint/2010/main" val="41877275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C98372-8C2B-40F9-86E7-22FAE80D4B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 to this algorithm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3BF29F-4E28-459C-AF98-F92C80E885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533561" cy="4351338"/>
          </a:xfrm>
        </p:spPr>
        <p:txBody>
          <a:bodyPr/>
          <a:lstStyle/>
          <a:p>
            <a:r>
              <a:rPr lang="en-US" dirty="0"/>
              <a:t>This algorithm works well for 2 clusters of points.</a:t>
            </a:r>
          </a:p>
          <a:p>
            <a:r>
              <a:rPr lang="en-US" dirty="0"/>
              <a:t>It does not work well when there are 4 clusters of points with roughly the same size:</a:t>
            </a:r>
          </a:p>
          <a:p>
            <a:endParaRPr lang="en-US" dirty="0"/>
          </a:p>
          <a:p>
            <a:r>
              <a:rPr lang="en-US" dirty="0"/>
              <a:t>Averaging the points makes sense for a near equilateral triangle. It might not for an isosceles triangle. 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6624FD5-3F3E-4DBA-BD66-EDBF91BF78BC}"/>
              </a:ext>
            </a:extLst>
          </p:cNvPr>
          <p:cNvGrpSpPr/>
          <p:nvPr/>
        </p:nvGrpSpPr>
        <p:grpSpPr>
          <a:xfrm>
            <a:off x="7154945" y="2806134"/>
            <a:ext cx="4674354" cy="3505766"/>
            <a:chOff x="2441542" y="1690688"/>
            <a:chExt cx="6530190" cy="489764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FC7C390-4CC4-4FE7-AE5B-6D926F1D66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/>
          </p:blipFill>
          <p:spPr>
            <a:xfrm>
              <a:off x="2441542" y="1690688"/>
              <a:ext cx="6530190" cy="4897643"/>
            </a:xfrm>
            <a:prstGeom prst="rect">
              <a:avLst/>
            </a:prstGeom>
          </p:spPr>
        </p:pic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2A730821-EC07-4171-A85F-C0CE8E5D7481}"/>
                </a:ext>
              </a:extLst>
            </p:cNvPr>
            <p:cNvSpPr/>
            <p:nvPr/>
          </p:nvSpPr>
          <p:spPr>
            <a:xfrm>
              <a:off x="5052767" y="2856322"/>
              <a:ext cx="1043233" cy="1055802"/>
            </a:xfrm>
            <a:prstGeom prst="ellipse">
              <a:avLst/>
            </a:prstGeom>
            <a:noFill/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9A77B0A7-4A26-4BFD-8C08-843CC98D52E0}"/>
                </a:ext>
              </a:extLst>
            </p:cNvPr>
            <p:cNvSpPr/>
            <p:nvPr/>
          </p:nvSpPr>
          <p:spPr>
            <a:xfrm>
              <a:off x="6936049" y="3800574"/>
              <a:ext cx="1043233" cy="1055802"/>
            </a:xfrm>
            <a:prstGeom prst="ellipse">
              <a:avLst/>
            </a:prstGeom>
            <a:noFill/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994565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B170B-72C3-458D-A064-ADC7D3B4CC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 Satellite Problem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795E04-80F4-4828-9224-684D26D5EA4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 Anthony Iannuzzi</a:t>
            </a:r>
          </a:p>
        </p:txBody>
      </p:sp>
    </p:spTree>
    <p:extLst>
      <p:ext uri="{BB962C8B-B14F-4D97-AF65-F5344CB8AC3E}">
        <p14:creationId xmlns:p14="http://schemas.microsoft.com/office/powerpoint/2010/main" val="2403813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The satellite is much closer to the station near elevation 90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°</m:t>
                    </m:r>
                  </m:oMath>
                </a14:m>
                <a:r>
                  <a:rPr lang="en-US" dirty="0"/>
                  <a:t> than at lower elevations.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 t="-13364" r="-3420" b="-21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Image result for satellite horizon diagra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2687" y="1857398"/>
            <a:ext cx="7286625" cy="458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6096000" y="6438923"/>
            <a:ext cx="3795253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>
                <a:hlinkClick r:id="rId4"/>
              </a:rPr>
              <a:t>http://deepearthscience.blogspot.com/2015/06/diy-satellite-pass-planner.html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3554659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B170B-72C3-458D-A064-ADC7D3B4CC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TDoA</a:t>
            </a:r>
            <a:r>
              <a:rPr lang="en-US" dirty="0"/>
              <a:t> Basics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795E04-80F4-4828-9224-684D26D5EA4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 Anthony Iannuzzi</a:t>
            </a:r>
          </a:p>
        </p:txBody>
      </p:sp>
    </p:spTree>
    <p:extLst>
      <p:ext uri="{BB962C8B-B14F-4D97-AF65-F5344CB8AC3E}">
        <p14:creationId xmlns:p14="http://schemas.microsoft.com/office/powerpoint/2010/main" val="134873130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The satellite is far away from the plane of the receivers except when elevation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~0°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 t="-13364" r="-1449" b="-21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4107426" cy="4351338"/>
              </a:xfrm>
            </p:spPr>
            <p:txBody>
              <a:bodyPr/>
              <a:lstStyle/>
              <a:p>
                <a:r>
                  <a:rPr lang="en-US" dirty="0"/>
                  <a:t>The satellite is far away from the receivers. </a:t>
                </a:r>
              </a:p>
              <a:p>
                <a:r>
                  <a:rPr lang="en-US" dirty="0"/>
                  <a:t>For the case of elevation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~0°</m:t>
                    </m:r>
                  </m:oMath>
                </a14:m>
                <a:r>
                  <a:rPr lang="en-US" dirty="0"/>
                  <a:t>, the satellite is far outside the “triangle”. </a:t>
                </a:r>
              </a:p>
              <a:p>
                <a:r>
                  <a:rPr lang="en-US" dirty="0"/>
                  <a:t>For any other elevation, the satellite is on a different plane.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4107426" cy="4351338"/>
              </a:xfrm>
              <a:blipFill>
                <a:blip r:embed="rId3"/>
                <a:stretch>
                  <a:fillRect l="-2675" t="-2241" r="-11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 descr="Image result for satellite horizon diagra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9794" y="1825625"/>
            <a:ext cx="4622390" cy="4202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5958348" y="6028577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hlinkClick r:id="rId5"/>
              </a:rPr>
              <a:t>https://www.researchgate.net/figure/Satellite-Azimuth-and-elevation-angle_fig1_334197029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8357419" y="3981194"/>
            <a:ext cx="163118" cy="16311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7913811" y="3763983"/>
            <a:ext cx="163118" cy="16311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7913811" y="4144312"/>
            <a:ext cx="163118" cy="16311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55070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Far away, hyperbolas look like cones.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4313903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Hyperbolas approach a line 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approach infinity.</a:t>
                </a:r>
              </a:p>
              <a:p>
                <a:r>
                  <a:rPr lang="en-US" dirty="0"/>
                  <a:t>A 2D one-sided hyperbola is: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𝛿</m:t>
                      </m:r>
                      <m:rad>
                        <m:radPr>
                          <m:deg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′′)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ra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p>
                  </m:oMath>
                </a14:m>
                <a:r>
                  <a:rPr lang="en-US" dirty="0"/>
                  <a:t> is large, then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¼</m:t>
                    </m:r>
                  </m:oMath>
                </a14:m>
                <a:r>
                  <a:rPr lang="en-US" dirty="0"/>
                  <a:t> can be neglected.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4313903" cy="4351338"/>
              </a:xfrm>
              <a:blipFill>
                <a:blip r:embed="rId2"/>
                <a:stretch>
                  <a:fillRect l="-2970" t="-2241" r="-9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4" name="Picture 2" descr="Image result for Hyperbol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4698" y="1503874"/>
            <a:ext cx="4767928" cy="3941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8094332" y="5445361"/>
            <a:ext cx="1888659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hlinkClick r:id="rId4"/>
              </a:rPr>
              <a:t>https://en.wikipedia.org/wiki/Hyperbola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403125221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Far away, hyperbolas look like cones.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375787" cy="4919304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𝛿</m:t>
                      </m:r>
                      <m:rad>
                        <m:radPr>
                          <m:deg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′′)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ra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p>
                  </m:oMath>
                </a14:m>
                <a:r>
                  <a:rPr lang="en-US" dirty="0"/>
                  <a:t> is large, then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¼</m:t>
                    </m:r>
                  </m:oMath>
                </a14:m>
                <a:r>
                  <a:rPr lang="en-US" dirty="0"/>
                  <a:t> can be neglected.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𝛿</m:t>
                      </m:r>
                      <m:rad>
                        <m:radPr>
                          <m:deg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′′)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ra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𝛿</m:t>
                      </m:r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′′</m:t>
                              </m:r>
                            </m:sup>
                          </m:sSup>
                        </m:e>
                      </m:d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ra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This is the equation of the asymptotes.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375787" cy="4919304"/>
              </a:xfrm>
              <a:blipFill>
                <a:blip r:embed="rId2"/>
                <a:stretch>
                  <a:fillRect l="-2043" b="-4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4" name="Picture 2" descr="Image result for Hyperbol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4698" y="1503874"/>
            <a:ext cx="4767928" cy="3941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8094332" y="5445361"/>
            <a:ext cx="1888659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hlinkClick r:id="rId4"/>
              </a:rPr>
              <a:t>https://en.wikipedia.org/wiki/Hyperbola</a:t>
            </a:r>
            <a:endParaRPr lang="en-US" sz="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6902245" y="5660805"/>
                <a:ext cx="4188542" cy="11206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The line equation is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|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Where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=4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2245" y="5660805"/>
                <a:ext cx="4188542" cy="1120691"/>
              </a:xfrm>
              <a:prstGeom prst="rect">
                <a:avLst/>
              </a:prstGeom>
              <a:blipFill>
                <a:blip r:embed="rId5"/>
                <a:stretch>
                  <a:fillRect l="-1164" t="-3279" b="-81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6258062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strategy for getting the satellite direction.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2 Hyperboloids intersect on a hyperbola.</a:t>
            </a:r>
          </a:p>
          <a:p>
            <a:r>
              <a:rPr lang="en-US" dirty="0"/>
              <a:t>Far away from the foci, a hyperbola looks like a line. </a:t>
            </a:r>
          </a:p>
          <a:p>
            <a:r>
              <a:rPr lang="en-US" dirty="0"/>
              <a:t>The direction of the satellite can be derived from a line.</a:t>
            </a:r>
          </a:p>
          <a:p>
            <a:endParaRPr lang="en-US" dirty="0"/>
          </a:p>
          <a:p>
            <a:pPr marL="514350" indent="-514350">
              <a:buAutoNum type="arabicPeriod"/>
            </a:pPr>
            <a:r>
              <a:rPr lang="en-US" dirty="0"/>
              <a:t>Draw the hyperboloids.</a:t>
            </a:r>
          </a:p>
          <a:p>
            <a:pPr marL="514350" indent="-514350">
              <a:buAutoNum type="arabicPeriod"/>
            </a:pPr>
            <a:r>
              <a:rPr lang="en-US" dirty="0"/>
              <a:t>Solve multiple 2D problems on different planes.</a:t>
            </a:r>
          </a:p>
          <a:p>
            <a:pPr marL="514350" indent="-514350">
              <a:buAutoNum type="arabicPeriod"/>
            </a:pPr>
            <a:r>
              <a:rPr lang="en-US" dirty="0"/>
              <a:t>Fit a line to the 2D solutions.</a:t>
            </a:r>
          </a:p>
          <a:p>
            <a:pPr marL="0" indent="0">
              <a:buNone/>
            </a:pPr>
            <a:r>
              <a:rPr lang="en-US" dirty="0"/>
              <a:t>More on specifics in a later section.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403191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the hyperboloids look like for the satellite problem?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72" t="6977" r="34132" b="3550"/>
          <a:stretch/>
        </p:blipFill>
        <p:spPr>
          <a:xfrm>
            <a:off x="3578940" y="1690688"/>
            <a:ext cx="4404853" cy="500407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60206" y="2979174"/>
            <a:ext cx="1504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Receiving stations</a:t>
            </a:r>
          </a:p>
        </p:txBody>
      </p:sp>
      <p:cxnSp>
        <p:nvCxnSpPr>
          <p:cNvPr id="7" name="Straight Arrow Connector 6"/>
          <p:cNvCxnSpPr>
            <a:stCxn id="5" idx="3"/>
          </p:cNvCxnSpPr>
          <p:nvPr/>
        </p:nvCxnSpPr>
        <p:spPr>
          <a:xfrm>
            <a:off x="2664542" y="3302340"/>
            <a:ext cx="2428568" cy="77804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126658" y="5692039"/>
            <a:ext cx="150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Satellite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3878826" y="4156587"/>
            <a:ext cx="1538748" cy="1535452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640855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F29FE0-8F43-4EC5-B680-12DB2DA103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951" y="365125"/>
            <a:ext cx="11649074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Hyperboloids intersect on a hyperbola. We can fit a line because the satellite is FAR away from the plane of stations.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056733E-3DF8-4879-BD56-349FB75FFB6A}"/>
              </a:ext>
            </a:extLst>
          </p:cNvPr>
          <p:cNvGrpSpPr/>
          <p:nvPr/>
        </p:nvGrpSpPr>
        <p:grpSpPr>
          <a:xfrm>
            <a:off x="5017346" y="1446376"/>
            <a:ext cx="7037698" cy="5278274"/>
            <a:chOff x="2577151" y="1579726"/>
            <a:chExt cx="7037698" cy="5278274"/>
          </a:xfrm>
        </p:grpSpPr>
        <p:pic>
          <p:nvPicPr>
            <p:cNvPr id="6" name="Picture 5" descr="A picture containing text, map, table, white&#10;&#10;Description automatically generated">
              <a:extLst>
                <a:ext uri="{FF2B5EF4-FFF2-40B4-BE49-F238E27FC236}">
                  <a16:creationId xmlns:a16="http://schemas.microsoft.com/office/drawing/2014/main" id="{3E02870E-975C-4B2C-A83A-0BE232F757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77151" y="1579726"/>
              <a:ext cx="7037698" cy="5278274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24224C5E-B839-4252-948D-194EAF7A9F34}"/>
                    </a:ext>
                  </a:extLst>
                </p:cNvPr>
                <p:cNvSpPr txBox="1"/>
                <p:nvPr/>
              </p:nvSpPr>
              <p:spPr>
                <a:xfrm>
                  <a:off x="8082307" y="3216789"/>
                  <a:ext cx="1429879" cy="3847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5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𝑺𝒂𝒕𝒆𝒍𝒍𝒊𝒕𝒆</m:t>
                        </m:r>
                      </m:oMath>
                    </m:oMathPara>
                  </a14:m>
                  <a:endParaRPr lang="en-US" sz="2500" b="1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24224C5E-B839-4252-948D-194EAF7A9F3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82307" y="3216789"/>
                  <a:ext cx="1429879" cy="384721"/>
                </a:xfrm>
                <a:prstGeom prst="rect">
                  <a:avLst/>
                </a:prstGeom>
                <a:blipFill>
                  <a:blip r:embed="rId3"/>
                  <a:stretch>
                    <a:fillRect l="-5128" r="-5556" b="-793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AF43D255-A27B-4F2A-996C-14244506B08A}"/>
                </a:ext>
              </a:extLst>
            </p:cNvPr>
            <p:cNvSpPr/>
            <p:nvPr/>
          </p:nvSpPr>
          <p:spPr>
            <a:xfrm>
              <a:off x="7777423" y="3014506"/>
              <a:ext cx="251209" cy="251209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738A809-D8BC-4108-9824-129DFF02263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32696" y="2394970"/>
              <a:ext cx="2451942" cy="3708949"/>
            </a:xfrm>
            <a:prstGeom prst="line">
              <a:avLst/>
            </a:prstGeom>
            <a:ln w="38100">
              <a:solidFill>
                <a:srgbClr val="000000">
                  <a:alpha val="5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CA0D37C-9EB5-45AC-82BB-006CB1173449}"/>
                </a:ext>
              </a:extLst>
            </p:cNvPr>
            <p:cNvSpPr/>
            <p:nvPr/>
          </p:nvSpPr>
          <p:spPr>
            <a:xfrm>
              <a:off x="3629129" y="2321170"/>
              <a:ext cx="5072744" cy="2552282"/>
            </a:xfrm>
            <a:prstGeom prst="rect">
              <a:avLst/>
            </a:prstGeom>
            <a:solidFill>
              <a:srgbClr val="92D050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6946732C-34C8-4919-B24A-ACB4FA9BE00B}"/>
                    </a:ext>
                  </a:extLst>
                </p:cNvPr>
                <p:cNvSpPr txBox="1"/>
                <p:nvPr/>
              </p:nvSpPr>
              <p:spPr>
                <a:xfrm>
                  <a:off x="7256430" y="5070040"/>
                  <a:ext cx="1391407" cy="3847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500" b="1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𝑺𝒕𝒂𝒕𝒊𝒐𝒏𝒔</m:t>
                        </m:r>
                      </m:oMath>
                    </m:oMathPara>
                  </a14:m>
                  <a:endParaRPr lang="en-US" sz="2500" b="1" dirty="0">
                    <a:solidFill>
                      <a:schemeClr val="accent6"/>
                    </a:solidFill>
                  </a:endParaRPr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6946732C-34C8-4919-B24A-ACB4FA9BE00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56430" y="5070040"/>
                  <a:ext cx="1391407" cy="384721"/>
                </a:xfrm>
                <a:prstGeom prst="rect">
                  <a:avLst/>
                </a:prstGeom>
                <a:blipFill>
                  <a:blip r:embed="rId4"/>
                  <a:stretch>
                    <a:fillRect l="-4803" r="-4803" b="-634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89D905D9-EE19-4ED2-A5D1-4D62E7EB78E5}"/>
                </a:ext>
              </a:extLst>
            </p:cNvPr>
            <p:cNvSpPr/>
            <p:nvPr/>
          </p:nvSpPr>
          <p:spPr>
            <a:xfrm>
              <a:off x="4593369" y="5673364"/>
              <a:ext cx="251209" cy="251209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6"/>
                </a:solidFill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977A7AFF-7BA6-4B7E-B8F3-C001EEDA747C}"/>
                </a:ext>
              </a:extLst>
            </p:cNvPr>
            <p:cNvSpPr/>
            <p:nvPr/>
          </p:nvSpPr>
          <p:spPr>
            <a:xfrm>
              <a:off x="5970396" y="5295057"/>
              <a:ext cx="185948" cy="185948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6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0DE58DA-C76D-484D-9D34-5DF0E647A7FF}"/>
                </a:ext>
              </a:extLst>
            </p:cNvPr>
            <p:cNvSpPr/>
            <p:nvPr/>
          </p:nvSpPr>
          <p:spPr>
            <a:xfrm>
              <a:off x="5084465" y="4873451"/>
              <a:ext cx="1989575" cy="1135463"/>
            </a:xfrm>
            <a:prstGeom prst="rect">
              <a:avLst/>
            </a:prstGeom>
            <a:solidFill>
              <a:srgbClr val="FF0000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6819C0CB-4DFC-4B5D-982E-EDE521F8464C}"/>
                </a:ext>
              </a:extLst>
            </p:cNvPr>
            <p:cNvSpPr/>
            <p:nvPr/>
          </p:nvSpPr>
          <p:spPr>
            <a:xfrm>
              <a:off x="7418579" y="5503934"/>
              <a:ext cx="199520" cy="199520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6"/>
                </a:solidFill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BE8626D-A797-45E1-9261-2796322CC0F6}"/>
              </a:ext>
            </a:extLst>
          </p:cNvPr>
          <p:cNvGrpSpPr/>
          <p:nvPr/>
        </p:nvGrpSpPr>
        <p:grpSpPr>
          <a:xfrm>
            <a:off x="372706" y="1891776"/>
            <a:ext cx="5018115" cy="4387474"/>
            <a:chOff x="2622620" y="1519063"/>
            <a:chExt cx="7104184" cy="6211381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A1BEB83E-D1FB-4BF1-904B-1355DC109A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637" r="27094"/>
            <a:stretch/>
          </p:blipFill>
          <p:spPr>
            <a:xfrm>
              <a:off x="2622620" y="1519063"/>
              <a:ext cx="7104184" cy="6211381"/>
            </a:xfrm>
            <a:prstGeom prst="rect">
              <a:avLst/>
            </a:prstGeom>
          </p:spPr>
        </p:pic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0422599-3CB6-4C79-A040-181DF98BDF5E}"/>
                </a:ext>
              </a:extLst>
            </p:cNvPr>
            <p:cNvCxnSpPr>
              <a:cxnSpLocks/>
            </p:cNvCxnSpPr>
            <p:nvPr/>
          </p:nvCxnSpPr>
          <p:spPr>
            <a:xfrm>
              <a:off x="3577213" y="2713055"/>
              <a:ext cx="4662435" cy="4029389"/>
            </a:xfrm>
            <a:prstGeom prst="line">
              <a:avLst/>
            </a:prstGeom>
            <a:ln w="38100">
              <a:solidFill>
                <a:schemeClr val="bg1">
                  <a:lumMod val="95000"/>
                  <a:alpha val="69804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172404CD-5FFE-45FE-B59F-0DADEF566B13}"/>
              </a:ext>
            </a:extLst>
          </p:cNvPr>
          <p:cNvSpPr txBox="1"/>
          <p:nvPr/>
        </p:nvSpPr>
        <p:spPr>
          <a:xfrm>
            <a:off x="295275" y="6166887"/>
            <a:ext cx="7143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White line fits using 3 planes at least 100km above the planes. Using lower planes pull the line down (red)</a:t>
            </a:r>
          </a:p>
        </p:txBody>
      </p:sp>
    </p:spTree>
    <p:extLst>
      <p:ext uri="{BB962C8B-B14F-4D97-AF65-F5344CB8AC3E}">
        <p14:creationId xmlns:p14="http://schemas.microsoft.com/office/powerpoint/2010/main" val="115282778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the localizing the satellite look like on a plane far away from the receivers?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79" t="9524" r="10572" b="12497"/>
          <a:stretch/>
        </p:blipFill>
        <p:spPr>
          <a:xfrm>
            <a:off x="6602595" y="1874520"/>
            <a:ext cx="5294118" cy="4140583"/>
          </a:xfrm>
          <a:prstGeom prst="rect">
            <a:avLst/>
          </a:prstGeom>
        </p:spPr>
      </p:pic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F5EE541D-FBC0-453B-AD01-65E6378ADBD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54" t="8610" r="11335" b="12725"/>
          <a:stretch/>
        </p:blipFill>
        <p:spPr>
          <a:xfrm>
            <a:off x="932687" y="2022547"/>
            <a:ext cx="5157217" cy="407650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750142" y="6204155"/>
            <a:ext cx="3254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2-sided Hyperbolas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099323" y="6198935"/>
            <a:ext cx="3254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1-sided Hyperbolas</a:t>
            </a:r>
          </a:p>
        </p:txBody>
      </p:sp>
    </p:spTree>
    <p:extLst>
      <p:ext uri="{BB962C8B-B14F-4D97-AF65-F5344CB8AC3E}">
        <p14:creationId xmlns:p14="http://schemas.microsoft.com/office/powerpoint/2010/main" val="103888406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839" y="-11067"/>
            <a:ext cx="10710321" cy="686906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C5FA472-561F-4B0B-B3BF-B5AF0AB1CE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8442" y="2411597"/>
            <a:ext cx="3790008" cy="2062080"/>
          </a:xfrm>
        </p:spPr>
        <p:txBody>
          <a:bodyPr>
            <a:normAutofit/>
          </a:bodyPr>
          <a:lstStyle/>
          <a:p>
            <a:r>
              <a:rPr lang="en-US" dirty="0" err="1"/>
              <a:t>TDoA</a:t>
            </a:r>
            <a:r>
              <a:rPr lang="en-US" dirty="0"/>
              <a:t> Receiver Options updated 12/2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C27A183-91EB-4CBD-A13E-4C451E8D1D8F}"/>
              </a:ext>
            </a:extLst>
          </p:cNvPr>
          <p:cNvCxnSpPr/>
          <p:nvPr/>
        </p:nvCxnSpPr>
        <p:spPr>
          <a:xfrm flipV="1">
            <a:off x="2221457" y="2579728"/>
            <a:ext cx="2917146" cy="200005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88D1D2D-0DC0-44B1-AE06-2D8ACBDD3AB5}"/>
              </a:ext>
            </a:extLst>
          </p:cNvPr>
          <p:cNvCxnSpPr>
            <a:cxnSpLocks/>
          </p:cNvCxnSpPr>
          <p:nvPr/>
        </p:nvCxnSpPr>
        <p:spPr>
          <a:xfrm>
            <a:off x="2830780" y="826915"/>
            <a:ext cx="2294817" cy="175281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D5EAA82-D29B-47AD-BD47-DA6D8C0D1B4D}"/>
              </a:ext>
            </a:extLst>
          </p:cNvPr>
          <p:cNvCxnSpPr>
            <a:cxnSpLocks/>
          </p:cNvCxnSpPr>
          <p:nvPr/>
        </p:nvCxnSpPr>
        <p:spPr>
          <a:xfrm flipV="1">
            <a:off x="2196475" y="826915"/>
            <a:ext cx="634305" cy="375287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740839" y="4708885"/>
            <a:ext cx="1646463" cy="646331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Pavilion High School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266948" y="374165"/>
            <a:ext cx="2012218" cy="369332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Brockport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319866" y="6242268"/>
            <a:ext cx="1584648" cy="369332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Bristol </a:t>
            </a:r>
            <a:r>
              <a:rPr lang="en-US" dirty="0" err="1"/>
              <a:t>UofR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6365230" y="197160"/>
            <a:ext cx="2266959" cy="369332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Webster High school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271869" y="2226931"/>
            <a:ext cx="533397" cy="369332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RIT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078479" y="2720097"/>
            <a:ext cx="968826" cy="369332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RIT Inn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C27A183-91EB-4CBD-A13E-4C451E8D1D8F}"/>
              </a:ext>
            </a:extLst>
          </p:cNvPr>
          <p:cNvCxnSpPr/>
          <p:nvPr/>
        </p:nvCxnSpPr>
        <p:spPr>
          <a:xfrm flipH="1" flipV="1">
            <a:off x="6941574" y="890474"/>
            <a:ext cx="167066" cy="5351794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88D1D2D-0DC0-44B1-AE06-2D8ACBDD3AB5}"/>
              </a:ext>
            </a:extLst>
          </p:cNvPr>
          <p:cNvCxnSpPr>
            <a:cxnSpLocks/>
          </p:cNvCxnSpPr>
          <p:nvPr/>
        </p:nvCxnSpPr>
        <p:spPr>
          <a:xfrm>
            <a:off x="2775105" y="802587"/>
            <a:ext cx="4291178" cy="5439681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D5EAA82-D29B-47AD-BD47-DA6D8C0D1B4D}"/>
              </a:ext>
            </a:extLst>
          </p:cNvPr>
          <p:cNvCxnSpPr>
            <a:cxnSpLocks/>
          </p:cNvCxnSpPr>
          <p:nvPr/>
        </p:nvCxnSpPr>
        <p:spPr>
          <a:xfrm flipH="1" flipV="1">
            <a:off x="2813490" y="807216"/>
            <a:ext cx="4128084" cy="83258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C27A183-91EB-4CBD-A13E-4C451E8D1D8F}"/>
              </a:ext>
            </a:extLst>
          </p:cNvPr>
          <p:cNvCxnSpPr/>
          <p:nvPr/>
        </p:nvCxnSpPr>
        <p:spPr>
          <a:xfrm>
            <a:off x="5125597" y="2596264"/>
            <a:ext cx="1996361" cy="3705094"/>
          </a:xfrm>
          <a:prstGeom prst="line">
            <a:avLst/>
          </a:prstGeom>
          <a:ln w="381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C88D1D2D-0DC0-44B1-AE06-2D8ACBDD3AB5}"/>
              </a:ext>
            </a:extLst>
          </p:cNvPr>
          <p:cNvCxnSpPr>
            <a:cxnSpLocks/>
          </p:cNvCxnSpPr>
          <p:nvPr/>
        </p:nvCxnSpPr>
        <p:spPr>
          <a:xfrm flipV="1">
            <a:off x="2179100" y="2596263"/>
            <a:ext cx="2946497" cy="1983522"/>
          </a:xfrm>
          <a:prstGeom prst="line">
            <a:avLst/>
          </a:prstGeom>
          <a:ln w="381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D5EAA82-D29B-47AD-BD47-DA6D8C0D1B4D}"/>
              </a:ext>
            </a:extLst>
          </p:cNvPr>
          <p:cNvCxnSpPr>
            <a:cxnSpLocks/>
          </p:cNvCxnSpPr>
          <p:nvPr/>
        </p:nvCxnSpPr>
        <p:spPr>
          <a:xfrm flipH="1" flipV="1">
            <a:off x="2179101" y="4579785"/>
            <a:ext cx="4929539" cy="1705038"/>
          </a:xfrm>
          <a:prstGeom prst="line">
            <a:avLst/>
          </a:prstGeom>
          <a:ln w="381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CC27A183-91EB-4CBD-A13E-4C451E8D1D8F}"/>
              </a:ext>
            </a:extLst>
          </p:cNvPr>
          <p:cNvCxnSpPr/>
          <p:nvPr/>
        </p:nvCxnSpPr>
        <p:spPr>
          <a:xfrm flipV="1">
            <a:off x="5125597" y="861677"/>
            <a:ext cx="1815977" cy="1718051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E5EFE958-9347-49D3-A75F-39BE45ACE76B}"/>
              </a:ext>
            </a:extLst>
          </p:cNvPr>
          <p:cNvSpPr txBox="1"/>
          <p:nvPr/>
        </p:nvSpPr>
        <p:spPr>
          <a:xfrm>
            <a:off x="8972096" y="768833"/>
            <a:ext cx="1646463" cy="646331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Williamson High School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9842AF6-A00A-42A3-AEDE-A5775742578C}"/>
              </a:ext>
            </a:extLst>
          </p:cNvPr>
          <p:cNvCxnSpPr>
            <a:cxnSpLocks/>
          </p:cNvCxnSpPr>
          <p:nvPr/>
        </p:nvCxnSpPr>
        <p:spPr>
          <a:xfrm flipV="1">
            <a:off x="7093974" y="1102936"/>
            <a:ext cx="1663577" cy="5181889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9DE7381-026A-40A9-97A6-A12299658F24}"/>
              </a:ext>
            </a:extLst>
          </p:cNvPr>
          <p:cNvCxnSpPr>
            <a:cxnSpLocks/>
          </p:cNvCxnSpPr>
          <p:nvPr/>
        </p:nvCxnSpPr>
        <p:spPr>
          <a:xfrm>
            <a:off x="2848070" y="826915"/>
            <a:ext cx="5909481" cy="276021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92271380-BA88-4FD5-9813-CB78D3475472}"/>
              </a:ext>
            </a:extLst>
          </p:cNvPr>
          <p:cNvSpPr txBox="1"/>
          <p:nvPr/>
        </p:nvSpPr>
        <p:spPr>
          <a:xfrm>
            <a:off x="577981" y="2604025"/>
            <a:ext cx="634306" cy="369332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GCC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DFC040D9-E322-40D7-A889-10F3E00CCFBE}"/>
              </a:ext>
            </a:extLst>
          </p:cNvPr>
          <p:cNvCxnSpPr>
            <a:cxnSpLocks/>
          </p:cNvCxnSpPr>
          <p:nvPr/>
        </p:nvCxnSpPr>
        <p:spPr>
          <a:xfrm flipV="1">
            <a:off x="1360294" y="2569923"/>
            <a:ext cx="3765303" cy="326903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B699A38-665A-46C1-9D66-A0C22B881E3E}"/>
              </a:ext>
            </a:extLst>
          </p:cNvPr>
          <p:cNvCxnSpPr>
            <a:cxnSpLocks/>
          </p:cNvCxnSpPr>
          <p:nvPr/>
        </p:nvCxnSpPr>
        <p:spPr>
          <a:xfrm flipV="1">
            <a:off x="1343004" y="802585"/>
            <a:ext cx="1487776" cy="2078495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633602A5-6630-486A-AA30-2397B6671CE4}"/>
              </a:ext>
            </a:extLst>
          </p:cNvPr>
          <p:cNvCxnSpPr>
            <a:cxnSpLocks/>
          </p:cNvCxnSpPr>
          <p:nvPr/>
        </p:nvCxnSpPr>
        <p:spPr>
          <a:xfrm>
            <a:off x="1375145" y="2914996"/>
            <a:ext cx="5691138" cy="3379632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9C766DA-56C1-4ECF-809A-6DD982B6D852}"/>
              </a:ext>
            </a:extLst>
          </p:cNvPr>
          <p:cNvCxnSpPr>
            <a:cxnSpLocks/>
          </p:cNvCxnSpPr>
          <p:nvPr/>
        </p:nvCxnSpPr>
        <p:spPr>
          <a:xfrm flipV="1">
            <a:off x="1375145" y="1102935"/>
            <a:ext cx="7382406" cy="1819785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6DAF1733-14DE-45FB-86B8-CA187021E47E}"/>
              </a:ext>
            </a:extLst>
          </p:cNvPr>
          <p:cNvCxnSpPr>
            <a:cxnSpLocks/>
          </p:cNvCxnSpPr>
          <p:nvPr/>
        </p:nvCxnSpPr>
        <p:spPr>
          <a:xfrm flipV="1">
            <a:off x="1363538" y="890472"/>
            <a:ext cx="5572463" cy="2024226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4A90432C-0A58-4292-815C-6ED360ECE0F3}"/>
              </a:ext>
            </a:extLst>
          </p:cNvPr>
          <p:cNvCxnSpPr>
            <a:cxnSpLocks/>
          </p:cNvCxnSpPr>
          <p:nvPr/>
        </p:nvCxnSpPr>
        <p:spPr>
          <a:xfrm flipV="1">
            <a:off x="5099046" y="1102933"/>
            <a:ext cx="3628237" cy="1466692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586692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Coordinate Transformations Overview.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Receivers are usually in geodetic coordinates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𝑙𝑎𝑡𝑖𝑡𝑢𝑑𝑒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𝑙𝑜𝑛𝑔𝑖𝑡𝑢𝑑𝑒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𝑎𝑙𝑡𝑖𝑡𝑢𝑑𝑒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Satellite coordinates are usually in orbital plane or an Inertial frame, like J2000.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To convert the receivers to </a:t>
                </a:r>
                <a:r>
                  <a:rPr lang="en-US" dirty="0" err="1"/>
                  <a:t>x,y,z</a:t>
                </a:r>
                <a:r>
                  <a:rPr lang="en-US" dirty="0"/>
                  <a:t> coordinates, the shape of the Earth must be taken into account.</a:t>
                </a:r>
              </a:p>
              <a:p>
                <a:r>
                  <a:rPr lang="en-US" dirty="0"/>
                  <a:t>To convert the satellite to Earth fixed coordinates, the rotation rate and orientation of the Earth must be taken into account.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328281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3 Earth frames are used for different parts of the system. </a:t>
            </a:r>
          </a:p>
        </p:txBody>
      </p:sp>
      <p:pic>
        <p:nvPicPr>
          <p:cNvPr id="4098" name="Picture 2" descr="https://lh3.googleusercontent.com/0A2zzTY5xSW1kj4aLq1h-EsnHIhmsqdz3BCh7KOWUgmxtaXDdWlafZ1NA-E59LRG2pCp9bqNVmFh_730zK5D6Y4NDLj3EDEw9rvO9fK1mM0xItBCcm4Rgtq5_leEEer44yfoKsIwXj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145" y="1965684"/>
            <a:ext cx="10345709" cy="4199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818968" y="6164826"/>
            <a:ext cx="26547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Where the satellite is measured.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019368" y="6164825"/>
            <a:ext cx="26547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Ground station coordinates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416414" y="6116656"/>
            <a:ext cx="26547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Satellite coordinates with respect to a station.</a:t>
            </a:r>
          </a:p>
        </p:txBody>
      </p:sp>
    </p:spTree>
    <p:extLst>
      <p:ext uri="{BB962C8B-B14F-4D97-AF65-F5344CB8AC3E}">
        <p14:creationId xmlns:p14="http://schemas.microsoft.com/office/powerpoint/2010/main" val="861102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50BEF-AF59-422D-A9AF-44A8180874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TDoA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55E856-D6F1-4234-BE28-CF603CB3F1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76480" cy="4351338"/>
          </a:xfrm>
        </p:spPr>
        <p:txBody>
          <a:bodyPr/>
          <a:lstStyle/>
          <a:p>
            <a:r>
              <a:rPr lang="en-US" dirty="0"/>
              <a:t>Time Difference of Arrival triangulates friendly or hostile RF sources using hyperboloids generated from time delays calculated from the arrival time of the signal across 3 or more synchronized stations.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23C29F1-3A04-402F-8E01-E7D3C3EE51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51969"/>
            <a:ext cx="5982535" cy="6354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52512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171552-148F-463F-8F76-A959368FE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Transforming from Geodetic to Earth Fixed requires the shape of the Earth. We use WGS84.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2EC615-1F8C-4832-92FB-89B7290FBD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132556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Spherical Model</a:t>
            </a:r>
          </a:p>
          <a:p>
            <a:r>
              <a:rPr lang="en-US" b="0" dirty="0"/>
              <a:t>Analytical (</a:t>
            </a:r>
            <a:r>
              <a:rPr lang="en-US" b="0" dirty="0" err="1"/>
              <a:t>Lat,Long</a:t>
            </a:r>
            <a:r>
              <a:rPr lang="en-US" b="0" dirty="0"/>
              <a:t>) -&gt; (</a:t>
            </a:r>
            <a:r>
              <a:rPr lang="en-US" b="0" dirty="0" err="1"/>
              <a:t>x,y,z</a:t>
            </a:r>
            <a:r>
              <a:rPr lang="en-US" b="0" dirty="0"/>
              <a:t>)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D885A37-8CC0-4854-BC90-D07C4C39762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2"/>
            <a:ext cx="5183188" cy="1809289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WGS84 Model</a:t>
            </a:r>
          </a:p>
          <a:p>
            <a:r>
              <a:rPr lang="en-US" b="0" dirty="0"/>
              <a:t>More accurate model. </a:t>
            </a:r>
          </a:p>
          <a:p>
            <a:r>
              <a:rPr lang="en-US" b="0" dirty="0" err="1"/>
              <a:t>Matlab</a:t>
            </a:r>
            <a:r>
              <a:rPr lang="en-US" b="0" dirty="0"/>
              <a:t> and </a:t>
            </a:r>
            <a:r>
              <a:rPr lang="en-US" b="0" dirty="0" err="1"/>
              <a:t>Orekit</a:t>
            </a:r>
            <a:r>
              <a:rPr lang="en-US" b="0" dirty="0"/>
              <a:t> Built-in functions available. Analytical solution is more complicated. </a:t>
            </a:r>
          </a:p>
        </p:txBody>
      </p:sp>
      <p:pic>
        <p:nvPicPr>
          <p:cNvPr id="1026" name="Picture 2" descr="Image result for wgs84">
            <a:extLst>
              <a:ext uri="{FF2B5EF4-FFF2-40B4-BE49-F238E27FC236}">
                <a16:creationId xmlns:a16="http://schemas.microsoft.com/office/drawing/2014/main" id="{3DFA8303-725F-4006-B1CF-51DE15055B98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616" y="3105719"/>
            <a:ext cx="10088767" cy="3055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193F1AC-E3EB-49C2-AB8A-76243729C28E}"/>
              </a:ext>
            </a:extLst>
          </p:cNvPr>
          <p:cNvSpPr/>
          <p:nvPr/>
        </p:nvSpPr>
        <p:spPr>
          <a:xfrm>
            <a:off x="511277" y="5880624"/>
            <a:ext cx="1084411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http://support.virtual-surveyor.com/en/support/solutions/articles/1000261351-what-is-wgs84-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707441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Transforming Satellite from Earth Inertial to Earth Fixed.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4018935" cy="4408027"/>
          </a:xfrm>
        </p:spPr>
        <p:txBody>
          <a:bodyPr>
            <a:normAutofit/>
          </a:bodyPr>
          <a:lstStyle/>
          <a:p>
            <a:r>
              <a:rPr lang="en-US" dirty="0"/>
              <a:t>The Earth rotates once in about 24 hours</a:t>
            </a:r>
          </a:p>
          <a:p>
            <a:r>
              <a:rPr lang="en-US" dirty="0"/>
              <a:t>It undergoes one precession period in 26,000 years.</a:t>
            </a:r>
          </a:p>
          <a:p>
            <a:r>
              <a:rPr lang="en-US" dirty="0"/>
              <a:t>It undergoes one nutation period every 18.6 years</a:t>
            </a:r>
          </a:p>
          <a:p>
            <a:r>
              <a:rPr lang="en-US" dirty="0"/>
              <a:t>The poles wander one full period in 435 days.</a:t>
            </a:r>
          </a:p>
        </p:txBody>
      </p:sp>
      <p:pic>
        <p:nvPicPr>
          <p:cNvPr id="6146" name="Picture 2" descr="Earth orientation parameters. 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87"/>
          <a:stretch/>
        </p:blipFill>
        <p:spPr bwMode="auto">
          <a:xfrm>
            <a:off x="5447069" y="1340311"/>
            <a:ext cx="6344367" cy="4059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5695436" y="5268932"/>
            <a:ext cx="6096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>
                <a:hlinkClick r:id="rId3"/>
              </a:rPr>
              <a:t>https://www.researchgate.net/figure/Earth-orientation-parameters_fig1_289388318</a:t>
            </a:r>
            <a:endParaRPr lang="en-US" sz="1000" dirty="0"/>
          </a:p>
        </p:txBody>
      </p:sp>
      <p:sp>
        <p:nvSpPr>
          <p:cNvPr id="5" name="TextBox 4"/>
          <p:cNvSpPr txBox="1"/>
          <p:nvPr/>
        </p:nvSpPr>
        <p:spPr>
          <a:xfrm>
            <a:off x="754726" y="6233651"/>
            <a:ext cx="98814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err="1"/>
              <a:t>Orekit</a:t>
            </a:r>
            <a:r>
              <a:rPr lang="en-US" sz="2500" dirty="0"/>
              <a:t> in Java handles these transformations. </a:t>
            </a:r>
            <a:r>
              <a:rPr lang="en-US" sz="2800" dirty="0">
                <a:hlinkClick r:id="rId4"/>
              </a:rPr>
              <a:t>https://www.orekit.org/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127280582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Transforming from Earth Fixed to </a:t>
            </a:r>
            <a:r>
              <a:rPr lang="en-US" dirty="0" err="1"/>
              <a:t>Topocentric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09314"/>
            <a:ext cx="5483943" cy="494880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err="1"/>
              <a:t>Topocentric</a:t>
            </a:r>
            <a:r>
              <a:rPr lang="en-US" dirty="0"/>
              <a:t> frame orientation:</a:t>
            </a:r>
          </a:p>
          <a:p>
            <a:r>
              <a:rPr lang="en-US" dirty="0"/>
              <a:t> The z-axis points normal to the surface</a:t>
            </a:r>
          </a:p>
          <a:p>
            <a:r>
              <a:rPr lang="en-US" dirty="0"/>
              <a:t>The y-axis points towards true north</a:t>
            </a:r>
          </a:p>
          <a:p>
            <a:r>
              <a:rPr lang="en-US" dirty="0"/>
              <a:t>The x-axis points east.</a:t>
            </a:r>
          </a:p>
          <a:p>
            <a:r>
              <a:rPr lang="en-US" dirty="0"/>
              <a:t>Frame describes the horizon. A positive zenith means the point is in-view.</a:t>
            </a:r>
          </a:p>
          <a:p>
            <a:r>
              <a:rPr lang="en-US" dirty="0"/>
              <a:t>The Azimuth/Elevation conversions can be applied to these coordinates to get a direction. </a:t>
            </a:r>
          </a:p>
        </p:txBody>
      </p:sp>
      <p:pic>
        <p:nvPicPr>
          <p:cNvPr id="7170" name="Picture 2" descr="Image result for Earth fixed to topocentri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7742" y="1825625"/>
            <a:ext cx="6380828" cy="3052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6653790" y="5013376"/>
            <a:ext cx="42528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http://www.hydrometronics.com/ecef.html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156070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B170B-72C3-458D-A064-ADC7D3B4CC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Finding the Direction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795E04-80F4-4828-9224-684D26D5EA4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 Anthony Iannuzzi</a:t>
            </a:r>
          </a:p>
        </p:txBody>
      </p:sp>
    </p:spTree>
    <p:extLst>
      <p:ext uri="{BB962C8B-B14F-4D97-AF65-F5344CB8AC3E}">
        <p14:creationId xmlns:p14="http://schemas.microsoft.com/office/powerpoint/2010/main" val="130324534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9E7C6E5-AF45-4348-B195-F480E32F8B0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5687" y="2295655"/>
            <a:ext cx="8410575" cy="440994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B259BE-0761-44B3-A186-D4CFEACE3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solve </a:t>
            </a:r>
            <a:r>
              <a:rPr lang="en-US" dirty="0" err="1"/>
              <a:t>TDoA</a:t>
            </a:r>
            <a:r>
              <a:rPr lang="en-US" dirty="0"/>
              <a:t> on 50km, 400km, and 1200km planes.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4843C4-33B3-4B39-A835-D692BEB4D2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533775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This was a compromise to minimize elevation error.</a:t>
            </a:r>
          </a:p>
          <a:p>
            <a:r>
              <a:rPr lang="en-US" dirty="0"/>
              <a:t>For low elevation satellites, solving a 2D </a:t>
            </a:r>
            <a:r>
              <a:rPr lang="en-US" dirty="0" err="1"/>
              <a:t>TDoA</a:t>
            </a:r>
            <a:r>
              <a:rPr lang="en-US" dirty="0"/>
              <a:t> problem on high z values does not make sense: the XY values begin to diverge.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21D88A-D216-44D2-B087-18A2200F83E8}"/>
              </a:ext>
            </a:extLst>
          </p:cNvPr>
          <p:cNvSpPr txBox="1"/>
          <p:nvPr/>
        </p:nvSpPr>
        <p:spPr>
          <a:xfrm>
            <a:off x="3595687" y="5934670"/>
            <a:ext cx="42195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For this low elevation, 5 degrees, the XY intersection goes out 3 times further than the satellite for the 1200km plane. </a:t>
            </a:r>
          </a:p>
        </p:txBody>
      </p:sp>
    </p:spTree>
    <p:extLst>
      <p:ext uri="{BB962C8B-B14F-4D97-AF65-F5344CB8AC3E}">
        <p14:creationId xmlns:p14="http://schemas.microsoft.com/office/powerpoint/2010/main" val="405404310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30 degree elevation, the fit goes out to 2x the satellite position.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948" y="1627196"/>
            <a:ext cx="9976104" cy="5230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77393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C7593F-ACB3-4ED6-A02D-31854BF8B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fit a parametric line to the planes we solve </a:t>
            </a:r>
            <a:r>
              <a:rPr lang="en-US" dirty="0" err="1"/>
              <a:t>TDoA</a:t>
            </a:r>
            <a:r>
              <a:rPr lang="en-US" dirty="0"/>
              <a:t> on.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40A148A-D6E8-41FF-819D-A586B82FC324}"/>
                  </a:ext>
                </a:extLst>
              </p:cNvPr>
              <p:cNvSpPr txBox="1"/>
              <p:nvPr/>
            </p:nvSpPr>
            <p:spPr>
              <a:xfrm>
                <a:off x="838200" y="1690688"/>
                <a:ext cx="5622373" cy="38472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2500" b="0" dirty="0"/>
                  <a:t>Parametric Equation of a Line: </a:t>
                </a:r>
                <a14:m>
                  <m:oMath xmlns:m="http://schemas.openxmlformats.org/officeDocument/2006/math"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𝑡</m:t>
                    </m:r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endParaRPr lang="en-US" sz="2500" dirty="0"/>
              </a:p>
              <a:p>
                <a:r>
                  <a:rPr lang="en-US" sz="2500" dirty="0"/>
                  <a:t>Where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en-US" sz="2500" b="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=[</m:t>
                    </m:r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500" b="0" dirty="0"/>
                  <a:t> starting point of line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=[</m:t>
                    </m:r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500" b="0" dirty="0"/>
                  <a:t> direction vector</a:t>
                </a:r>
              </a:p>
              <a:p>
                <a:endParaRPr lang="en-US" sz="2500" dirty="0"/>
              </a:p>
              <a:p>
                <a14:m>
                  <m:oMath xmlns:m="http://schemas.openxmlformats.org/officeDocument/2006/math"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500" b="0" dirty="0"/>
                  <a:t> is number of points</a:t>
                </a:r>
              </a:p>
              <a:p>
                <a14:m>
                  <m:oMath xmlns:m="http://schemas.openxmlformats.org/officeDocument/2006/math"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sz="2500" b="0" dirty="0"/>
                  <a:t> for a linear line fit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𝑚𝑥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500" b="0" dirty="0"/>
              </a:p>
              <a:p>
                <a:endParaRPr lang="en-US" sz="25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40A148A-D6E8-41FF-819D-A586B82FC3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90688"/>
                <a:ext cx="5622373" cy="3847207"/>
              </a:xfrm>
              <a:prstGeom prst="rect">
                <a:avLst/>
              </a:prstGeom>
              <a:blipFill>
                <a:blip r:embed="rId2"/>
                <a:stretch>
                  <a:fillRect l="-3471" t="-2377" r="-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67A39636-B1E2-4C3D-B3F7-2E7BA24E14ED}"/>
              </a:ext>
            </a:extLst>
          </p:cNvPr>
          <p:cNvGrpSpPr/>
          <p:nvPr/>
        </p:nvGrpSpPr>
        <p:grpSpPr>
          <a:xfrm>
            <a:off x="7278042" y="1483298"/>
            <a:ext cx="3719744" cy="4669805"/>
            <a:chOff x="905522" y="1500326"/>
            <a:chExt cx="3719744" cy="466980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71BAB9FA-C467-49E1-AB8D-0CF858B404CD}"/>
                    </a:ext>
                  </a:extLst>
                </p:cNvPr>
                <p:cNvSpPr txBox="1"/>
                <p:nvPr/>
              </p:nvSpPr>
              <p:spPr>
                <a:xfrm>
                  <a:off x="905522" y="1500326"/>
                  <a:ext cx="3719744" cy="45159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500" b="1" dirty="0"/>
                    <a:t>Fit a line to the data points from each plane.</a:t>
                  </a:r>
                </a:p>
                <a:p>
                  <a:endParaRPr lang="en-US" sz="2500" b="1" dirty="0"/>
                </a:p>
                <a:p>
                  <a:r>
                    <a:rPr lang="en-US" sz="2500" u="sng" dirty="0"/>
                    <a:t>For each dimension</a:t>
                  </a:r>
                  <a:r>
                    <a:rPr lang="en-US" sz="2500" dirty="0"/>
                    <a:t>, do a linear regression fit</a:t>
                  </a:r>
                </a:p>
                <a:p>
                  <a:endParaRPr lang="en-US" sz="400" dirty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𝑀𝑤</m:t>
                        </m:r>
                      </m:oMath>
                    </m:oMathPara>
                  </a14:m>
                  <a:endParaRPr lang="en-US" sz="2500" dirty="0"/>
                </a:p>
                <a:p>
                  <a:endParaRPr lang="en-US" sz="400" dirty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25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5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  <m:sup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r>
                                  <a:rPr lang="en-US" sz="2500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</m:d>
                          </m:e>
                          <m:sup>
                            <m:r>
                              <a:rPr lang="en-US" sz="25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sSup>
                          <m:sSupPr>
                            <m:ctrlPr>
                              <a:rPr lang="en-US" sz="25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500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p>
                            <m:r>
                              <a:rPr lang="en-US" sz="25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US" sz="2500" dirty="0"/>
                </a:p>
                <a:p>
                  <a:r>
                    <a:rPr lang="en-US" sz="2500" dirty="0"/>
                    <a:t>For 3 points:</a:t>
                  </a:r>
                </a:p>
                <a:p>
                  <a:r>
                    <a:rPr lang="en-US" sz="2500" dirty="0"/>
                    <a:t> </a:t>
                  </a:r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5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25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25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∗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50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500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</m:mr>
                          </m:m>
                        </m:e>
                      </m:d>
                    </m:oMath>
                  </a14:m>
                  <a:endParaRPr lang="en-US" sz="25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71BAB9FA-C467-49E1-AB8D-0CF858B404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5522" y="1500326"/>
                  <a:ext cx="3719744" cy="4515916"/>
                </a:xfrm>
                <a:prstGeom prst="rect">
                  <a:avLst/>
                </a:prstGeom>
                <a:blipFill>
                  <a:blip r:embed="rId3"/>
                  <a:stretch>
                    <a:fillRect l="-2787" t="-945" r="-426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8AF6AD71-2555-4C91-9325-A28D079A33E9}"/>
                    </a:ext>
                  </a:extLst>
                </p:cNvPr>
                <p:cNvSpPr txBox="1"/>
                <p:nvPr/>
              </p:nvSpPr>
              <p:spPr>
                <a:xfrm>
                  <a:off x="1140644" y="5893132"/>
                  <a:ext cx="43762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8AF6AD71-2555-4C91-9325-A28D079A33E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0644" y="5893132"/>
                  <a:ext cx="437620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11111" r="-13889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1F80BDDF-E677-42E2-918B-89A040FCB96B}"/>
                    </a:ext>
                  </a:extLst>
                </p:cNvPr>
                <p:cNvSpPr txBox="1"/>
                <p:nvPr/>
              </p:nvSpPr>
              <p:spPr>
                <a:xfrm>
                  <a:off x="2327774" y="5893132"/>
                  <a:ext cx="47641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𝑛𝑥𝐷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1F80BDDF-E677-42E2-918B-89A040FCB96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27774" y="5893132"/>
                  <a:ext cx="476412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10256" r="-11538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E15E0096-14BE-4A1C-882F-308DFFC3AB04}"/>
                    </a:ext>
                  </a:extLst>
                </p:cNvPr>
                <p:cNvSpPr txBox="1"/>
                <p:nvPr/>
              </p:nvSpPr>
              <p:spPr>
                <a:xfrm>
                  <a:off x="3396105" y="5893132"/>
                  <a:ext cx="46487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E15E0096-14BE-4A1C-882F-308DFFC3AB0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96105" y="5893132"/>
                  <a:ext cx="464871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10390" r="-11688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C90751F0-A7FA-4769-9DD6-AA1C2ADA616B}"/>
              </a:ext>
            </a:extLst>
          </p:cNvPr>
          <p:cNvSpPr txBox="1"/>
          <p:nvPr/>
        </p:nvSpPr>
        <p:spPr>
          <a:xfrm>
            <a:off x="3734641" y="5167312"/>
            <a:ext cx="235863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We fit three linear lines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/>
              <a:t>t vs. 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/>
              <a:t>t vs. 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/>
              <a:t>t vs. z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i="1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8985AD0-5A7D-419E-B3CF-FBE29E95BF27}"/>
              </a:ext>
            </a:extLst>
          </p:cNvPr>
          <p:cNvCxnSpPr/>
          <p:nvPr/>
        </p:nvCxnSpPr>
        <p:spPr>
          <a:xfrm flipH="1">
            <a:off x="4981575" y="3162300"/>
            <a:ext cx="2296467" cy="200501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238273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C7593F-ACB3-4ED6-A02D-31854BF8B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get Azimuth and Elevation from a line, we need to choose a reference point on that line.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40A148A-D6E8-41FF-819D-A586B82FC324}"/>
                  </a:ext>
                </a:extLst>
              </p:cNvPr>
              <p:cNvSpPr txBox="1"/>
              <p:nvPr/>
            </p:nvSpPr>
            <p:spPr>
              <a:xfrm>
                <a:off x="838200" y="1690688"/>
                <a:ext cx="7478907" cy="46738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2500" b="0" dirty="0"/>
                  <a:t>For simplicity, we 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500" b="0" dirty="0"/>
                  <a:t> as our reference.</a:t>
                </a:r>
              </a:p>
              <a:p>
                <a:r>
                  <a:rPr lang="en-US" sz="2500" b="0" dirty="0"/>
                  <a:t>Parametric Equation of a Line: </a:t>
                </a:r>
                <a14:m>
                  <m:oMath xmlns:m="http://schemas.openxmlformats.org/officeDocument/2006/math"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𝑡</m:t>
                    </m:r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endParaRPr lang="en-US" sz="2500" dirty="0"/>
              </a:p>
              <a:p>
                <a:r>
                  <a:rPr lang="en-US" sz="2500" dirty="0"/>
                  <a:t>Where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en-US" sz="2500" b="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=[</m:t>
                    </m:r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500" b="0" dirty="0"/>
                  <a:t> starting point of line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=[</m:t>
                    </m:r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500" b="0" dirty="0"/>
                  <a:t> direction vector</a:t>
                </a:r>
              </a:p>
              <a:p>
                <a:endParaRPr lang="en-US" sz="2500" b="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5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sz="2500" dirty="0"/>
                  <a:t> are measured </a:t>
                </a:r>
                <a:r>
                  <a:rPr lang="en-US" sz="2500" dirty="0" err="1"/>
                  <a:t>wrt</a:t>
                </a:r>
                <a:r>
                  <a:rPr lang="en-US" sz="2500" dirty="0"/>
                  <a:t> to station 1. </a:t>
                </a:r>
              </a:p>
              <a:p>
                <a:pPr marL="457200" indent="-457200">
                  <a:buAutoNum type="arabicPeriod"/>
                </a:pPr>
                <a:r>
                  <a:rPr lang="en-US" sz="2500" dirty="0"/>
                  <a:t>Convert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5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dirty="0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500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5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5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5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5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5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500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sz="2500" dirty="0"/>
                  <a:t> to the Earth Fixed Frame.</a:t>
                </a:r>
              </a:p>
              <a:p>
                <a:pPr marL="457200" indent="-457200">
                  <a:buAutoNum type="arabicPeriod"/>
                </a:pPr>
                <a:r>
                  <a:rPr lang="en-US" sz="2500" dirty="0"/>
                  <a:t>Measure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sz="2500" dirty="0"/>
                  <a:t> in a topocentric frame centered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sz="2500" b="0" dirty="0"/>
              </a:p>
              <a:p>
                <a:pPr algn="ctr"/>
                <a:r>
                  <a:rPr lang="en-US" sz="2500" dirty="0"/>
                  <a:t>Result:</a:t>
                </a:r>
                <a14:m>
                  <m:oMath xmlns:m="http://schemas.openxmlformats.org/officeDocument/2006/math">
                    <m:r>
                      <a:rPr lang="en-US" sz="250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25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5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5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500" i="1">
                                <a:latin typeface="Cambria Math" panose="02040503050406030204" pitchFamily="18" charset="0"/>
                              </a:rPr>
                              <m:t>𝑒𝑎𝑠𝑡</m:t>
                            </m:r>
                          </m:sub>
                        </m:sSub>
                        <m:r>
                          <a:rPr lang="en-US" sz="25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5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5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500" i="1">
                                <a:latin typeface="Cambria Math" panose="02040503050406030204" pitchFamily="18" charset="0"/>
                              </a:rPr>
                              <m:t>𝑛𝑜𝑟𝑡h</m:t>
                            </m:r>
                          </m:sub>
                        </m:sSub>
                        <m:r>
                          <a:rPr lang="en-US" sz="25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5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5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500" i="1">
                                <a:latin typeface="Cambria Math" panose="02040503050406030204" pitchFamily="18" charset="0"/>
                              </a:rPr>
                              <m:t>𝑢𝑝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500" dirty="0"/>
                  <a:t> </a:t>
                </a:r>
                <a:r>
                  <a:rPr lang="en-US" sz="2500" dirty="0" err="1"/>
                  <a:t>wrt</a:t>
                </a:r>
                <a:r>
                  <a:rPr lang="en-US" sz="2500" dirty="0"/>
                  <a:t>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5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5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sz="2500" b="0" dirty="0"/>
              </a:p>
              <a:p>
                <a:pPr marL="457200" indent="-457200">
                  <a:buFont typeface="+mj-lt"/>
                  <a:buAutoNum type="arabicPeriod" startAt="3"/>
                </a:pPr>
                <a:r>
                  <a:rPr lang="en-US" sz="2500" dirty="0"/>
                  <a:t>Convert coordinates to azimuth and elevation.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40A148A-D6E8-41FF-819D-A586B82FC3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90688"/>
                <a:ext cx="7478907" cy="4673844"/>
              </a:xfrm>
              <a:prstGeom prst="rect">
                <a:avLst/>
              </a:prstGeom>
              <a:blipFill>
                <a:blip r:embed="rId3"/>
                <a:stretch>
                  <a:fillRect l="-2692" t="-1956" b="-3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5AF34D0-AC33-4E3D-9A3D-B9C481CA3B21}"/>
                  </a:ext>
                </a:extLst>
              </p:cNvPr>
              <p:cNvSpPr txBox="1"/>
              <p:nvPr/>
            </p:nvSpPr>
            <p:spPr>
              <a:xfrm>
                <a:off x="8587387" y="2434753"/>
                <a:ext cx="2496133" cy="7246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𝑎𝑧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500" b="0" i="0" smtClean="0">
                                  <a:latin typeface="Cambria Math" panose="02040503050406030204" pitchFamily="18" charset="0"/>
                                </a:rPr>
                                <m:t>tan</m:t>
                              </m:r>
                            </m:e>
                            <m:sup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fName>
                        <m:e>
                          <m:f>
                            <m:fPr>
                              <m:ctrlP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5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5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500" b="0" i="1" smtClean="0">
                                      <a:latin typeface="Cambria Math" panose="02040503050406030204" pitchFamily="18" charset="0"/>
                                    </a:rPr>
                                    <m:t>𝑒𝑎𝑠𝑡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25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5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500" b="0" i="1" smtClean="0">
                                      <a:latin typeface="Cambria Math" panose="02040503050406030204" pitchFamily="18" charset="0"/>
                                    </a:rPr>
                                    <m:t>𝑛𝑜𝑟𝑡h</m:t>
                                  </m:r>
                                </m:sub>
                              </m:sSub>
                            </m:den>
                          </m:f>
                        </m:e>
                      </m:func>
                    </m:oMath>
                  </m:oMathPara>
                </a14:m>
                <a:endParaRPr lang="en-US" sz="25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5AF34D0-AC33-4E3D-9A3D-B9C481CA3B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7387" y="2434753"/>
                <a:ext cx="2496133" cy="72462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67F0CF7-C31E-4CBB-898F-97F47E202946}"/>
                  </a:ext>
                </a:extLst>
              </p:cNvPr>
              <p:cNvSpPr txBox="1"/>
              <p:nvPr/>
            </p:nvSpPr>
            <p:spPr>
              <a:xfrm>
                <a:off x="8003827" y="3455338"/>
                <a:ext cx="3724353" cy="11445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𝑒𝑙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500" b="0" i="0" smtClean="0">
                                  <a:latin typeface="Cambria Math" panose="02040503050406030204" pitchFamily="18" charset="0"/>
                                </a:rPr>
                                <m:t>tan</m:t>
                              </m:r>
                            </m:e>
                            <m:sup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fName>
                        <m:e>
                          <m:f>
                            <m:fPr>
                              <m:ctrlP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5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5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2500" b="0" i="1" smtClean="0">
                                      <a:latin typeface="Cambria Math" panose="02040503050406030204" pitchFamily="18" charset="0"/>
                                    </a:rPr>
                                    <m:t>𝑢𝑝</m:t>
                                  </m:r>
                                </m:sub>
                              </m:sSub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25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bSup>
                                    <m:sSubSupPr>
                                      <m:ctrlPr>
                                        <a:rPr lang="en-US" sz="25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5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500" b="0" i="1" smtClean="0">
                                          <a:latin typeface="Cambria Math" panose="02040503050406030204" pitchFamily="18" charset="0"/>
                                        </a:rPr>
                                        <m:t>𝑒𝑎𝑠𝑡</m:t>
                                      </m:r>
                                    </m:sub>
                                    <m:sup>
                                      <m:r>
                                        <a:rPr lang="en-US" sz="25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a:rPr lang="en-US" sz="25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Sup>
                                    <m:sSubSupPr>
                                      <m:ctrlPr>
                                        <a:rPr lang="en-US" sz="25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5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500" b="0" i="1" smtClean="0">
                                          <a:latin typeface="Cambria Math" panose="02040503050406030204" pitchFamily="18" charset="0"/>
                                        </a:rPr>
                                        <m:t>𝑛𝑜𝑟𝑡h</m:t>
                                      </m:r>
                                    </m:sub>
                                    <m:sup>
                                      <m:r>
                                        <a:rPr lang="en-US" sz="25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rad>
                            </m:den>
                          </m:f>
                        </m:e>
                      </m:func>
                    </m:oMath>
                  </m:oMathPara>
                </a14:m>
                <a:endParaRPr lang="en-US" sz="25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67F0CF7-C31E-4CBB-898F-97F47E2029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3827" y="3455338"/>
                <a:ext cx="3724353" cy="114454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25281472-D4C7-480E-B5B0-0D263D65D28F}"/>
              </a:ext>
            </a:extLst>
          </p:cNvPr>
          <p:cNvSpPr txBox="1"/>
          <p:nvPr/>
        </p:nvSpPr>
        <p:spPr>
          <a:xfrm>
            <a:off x="9533298" y="4743543"/>
            <a:ext cx="190122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Notice azimuth is X/Y. Azimuth for ground tracks is measured from north, not east!</a:t>
            </a:r>
          </a:p>
        </p:txBody>
      </p:sp>
    </p:spTree>
    <p:extLst>
      <p:ext uri="{BB962C8B-B14F-4D97-AF65-F5344CB8AC3E}">
        <p14:creationId xmlns:p14="http://schemas.microsoft.com/office/powerpoint/2010/main" val="306366662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Algorithm inherent error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±0.7°</m:t>
                    </m:r>
                  </m:oMath>
                </a14:m>
                <a:r>
                  <a:rPr lang="en-US" dirty="0"/>
                  <a:t> based on a 4-point Ground Track and 6 planes. 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 t="-13364" r="-696" b="-21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6275C389-709B-4416-B90C-2FCDB3BC44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1588" y="1835350"/>
            <a:ext cx="6228824" cy="46575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148FA77-62A0-4A3B-B035-7AD6AAB1428B}"/>
              </a:ext>
            </a:extLst>
          </p:cNvPr>
          <p:cNvSpPr txBox="1"/>
          <p:nvPr/>
        </p:nvSpPr>
        <p:spPr>
          <a:xfrm>
            <a:off x="9305925" y="5086350"/>
            <a:ext cx="23717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Line Fit to: </a:t>
            </a:r>
          </a:p>
          <a:p>
            <a:r>
              <a:rPr lang="en-US" dirty="0"/>
              <a:t>0, 50km, 100km, 200km, 500km, 2000km planes</a:t>
            </a:r>
          </a:p>
        </p:txBody>
      </p:sp>
    </p:spTree>
    <p:extLst>
      <p:ext uri="{BB962C8B-B14F-4D97-AF65-F5344CB8AC3E}">
        <p14:creationId xmlns:p14="http://schemas.microsoft.com/office/powerpoint/2010/main" val="247634818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Algorithm inherent error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±0.6°</m:t>
                    </m:r>
                  </m:oMath>
                </a14:m>
                <a:r>
                  <a:rPr lang="en-US" dirty="0"/>
                  <a:t> based on a 4-point Ground Track and 3 planes. 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 t="-13364" r="-696" b="-21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349858A6-E513-4049-B90B-2BB3461A3F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81588" y="1905269"/>
            <a:ext cx="6228824" cy="451768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08DB323-B978-4A68-B04F-18ACA632A202}"/>
              </a:ext>
            </a:extLst>
          </p:cNvPr>
          <p:cNvSpPr txBox="1"/>
          <p:nvPr/>
        </p:nvSpPr>
        <p:spPr>
          <a:xfrm>
            <a:off x="9305925" y="5086350"/>
            <a:ext cx="23717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Line Fit to: </a:t>
            </a:r>
          </a:p>
          <a:p>
            <a:r>
              <a:rPr lang="en-US" dirty="0"/>
              <a:t>50km, 400km, 1200km planes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6F0F2D2-EB96-4252-86FE-85C5351A9E67}"/>
              </a:ext>
            </a:extLst>
          </p:cNvPr>
          <p:cNvSpPr txBox="1"/>
          <p:nvPr/>
        </p:nvSpPr>
        <p:spPr>
          <a:xfrm>
            <a:off x="514350" y="2377916"/>
            <a:ext cx="280035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dirty="0"/>
              <a:t>Error in Elevation decreases for elevations 30 degrees and above.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dirty="0"/>
              <a:t>Error in Elevation increases below that.</a:t>
            </a:r>
          </a:p>
        </p:txBody>
      </p:sp>
    </p:spTree>
    <p:extLst>
      <p:ext uri="{BB962C8B-B14F-4D97-AF65-F5344CB8AC3E}">
        <p14:creationId xmlns:p14="http://schemas.microsoft.com/office/powerpoint/2010/main" val="33579659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A5EC8-1C3B-433C-9E52-6C4DED52D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TDoA</a:t>
            </a:r>
            <a:r>
              <a:rPr lang="en-US" dirty="0"/>
              <a:t> data is receiver locations and time differences between each receiver.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B436DD76-ACD8-4B76-99EC-B4FC611985E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100387" y="1832090"/>
                <a:ext cx="5991225" cy="449329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=[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800" dirty="0"/>
              </a:p>
              <a:p>
                <a:pPr marL="0" indent="0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mr>
                        <m:m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⋮</m:t>
                            </m:r>
                          </m:e>
                        </m:mr>
                        <m:m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mr>
                      </m:m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B436DD76-ACD8-4B76-99EC-B4FC611985E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00387" y="1832090"/>
                <a:ext cx="5991225" cy="4493296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CB15D838-4ED4-43EB-A69B-32440300CAC3}"/>
                  </a:ext>
                </a:extLst>
              </p:cNvPr>
              <p:cNvSpPr/>
              <p:nvPr/>
            </p:nvSpPr>
            <p:spPr>
              <a:xfrm>
                <a:off x="5523279" y="4007759"/>
                <a:ext cx="226190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4"/>
                                <m:mcJc m:val="center"/>
                              </m:mcPr>
                            </m:mc>
                          </m:mcs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e>
                            <m:r>
                              <a:rPr lang="en-US" sz="2800" i="1" smtClean="0">
                                <a:latin typeface="Cambria Math" panose="02040503050406030204" pitchFamily="18" charset="0"/>
                              </a:rPr>
                              <m:t>⋯</m:t>
                            </m:r>
                          </m:e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mr>
                      </m:m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CB15D838-4ED4-43EB-A69B-32440300CA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3279" y="4007759"/>
                <a:ext cx="2261901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B8F63A74-8EF2-4C4D-AADA-D8354D6F53AC}"/>
              </a:ext>
            </a:extLst>
          </p:cNvPr>
          <p:cNvSpPr txBox="1"/>
          <p:nvPr/>
        </p:nvSpPr>
        <p:spPr>
          <a:xfrm>
            <a:off x="1107998" y="3695575"/>
            <a:ext cx="262065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TD represents the Time Difference data. It is an upper triangular matrix. Each entry is the time difference between the receivers represented by that row and column number.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E9674E-A42C-4824-93A6-0DC2C2F105A8}"/>
              </a:ext>
            </a:extLst>
          </p:cNvPr>
          <p:cNvSpPr/>
          <p:nvPr/>
        </p:nvSpPr>
        <p:spPr>
          <a:xfrm>
            <a:off x="8591412" y="5265235"/>
            <a:ext cx="337279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The diagonals are zero as a station compared to itself has no time difference. The lower triangle contains redundant information and is set to 0.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9E08F0-5571-45F1-B6F5-8E4149F0576C}"/>
              </a:ext>
            </a:extLst>
          </p:cNvPr>
          <p:cNvSpPr txBox="1"/>
          <p:nvPr/>
        </p:nvSpPr>
        <p:spPr>
          <a:xfrm>
            <a:off x="7394884" y="2527075"/>
            <a:ext cx="31474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receivers must all be measured in the same frame. </a:t>
            </a:r>
          </a:p>
        </p:txBody>
      </p:sp>
    </p:spTree>
    <p:extLst>
      <p:ext uri="{BB962C8B-B14F-4D97-AF65-F5344CB8AC3E}">
        <p14:creationId xmlns:p14="http://schemas.microsoft.com/office/powerpoint/2010/main" val="339940700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A7650F-13D7-4F1E-84DB-E8163E612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can reduce </a:t>
            </a:r>
            <a:r>
              <a:rPr lang="en-US" dirty="0" err="1"/>
              <a:t>TDoA</a:t>
            </a:r>
            <a:r>
              <a:rPr lang="en-US" dirty="0"/>
              <a:t> intrinsic error with a few strategies.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C3C93A-2D84-442C-BBF1-8AC4385182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1984"/>
            <a:ext cx="10515600" cy="5246016"/>
          </a:xfrm>
        </p:spPr>
        <p:txBody>
          <a:bodyPr>
            <a:normAutofit lnSpcReduction="10000"/>
          </a:bodyPr>
          <a:lstStyle/>
          <a:p>
            <a:pPr marL="0" indent="0" fontAlgn="base">
              <a:buNone/>
            </a:pPr>
            <a:r>
              <a:rPr lang="en-US" dirty="0"/>
              <a:t>Lower planes decrease error at low elevations. Higher planes decrease error at high elevations.</a:t>
            </a:r>
          </a:p>
          <a:p>
            <a:pPr fontAlgn="base"/>
            <a:r>
              <a:rPr lang="en-US" dirty="0"/>
              <a:t>By fitting a hyperbola instead of a line to the planes.</a:t>
            </a:r>
          </a:p>
          <a:p>
            <a:pPr lvl="1" fontAlgn="base"/>
            <a:r>
              <a:rPr lang="en-US" dirty="0"/>
              <a:t>This is the most exact we can get.</a:t>
            </a:r>
          </a:p>
          <a:p>
            <a:pPr lvl="1" fontAlgn="base"/>
            <a:r>
              <a:rPr lang="en-US" dirty="0"/>
              <a:t>This has yet to be tried.</a:t>
            </a:r>
          </a:p>
          <a:p>
            <a:pPr fontAlgn="base"/>
            <a:r>
              <a:rPr lang="en-US" dirty="0"/>
              <a:t>By solving with cones instead of hyperboloids.</a:t>
            </a:r>
          </a:p>
          <a:p>
            <a:pPr lvl="1" fontAlgn="base"/>
            <a:r>
              <a:rPr lang="en-US" dirty="0"/>
              <a:t>A cone approximation of a hyperboloid uses the hyperboloid’s asymptotes. </a:t>
            </a:r>
          </a:p>
          <a:p>
            <a:pPr lvl="1" fontAlgn="base"/>
            <a:r>
              <a:rPr lang="en-US" dirty="0"/>
              <a:t>This turns out to be less accurate. See below slides.</a:t>
            </a:r>
          </a:p>
          <a:p>
            <a:pPr fontAlgn="base"/>
            <a:r>
              <a:rPr lang="en-US" dirty="0"/>
              <a:t>Changing the planes we solve on based on satellite elevation.</a:t>
            </a:r>
          </a:p>
          <a:p>
            <a:pPr lvl="1" fontAlgn="base"/>
            <a:r>
              <a:rPr lang="en-US" dirty="0"/>
              <a:t>Would require we know something about satellite.</a:t>
            </a:r>
          </a:p>
          <a:p>
            <a:pPr lvl="1" fontAlgn="base"/>
            <a:r>
              <a:rPr lang="en-US" dirty="0"/>
              <a:t>Could be an iterative method, find the direction, based on that direction change planes we solve on and find direction again. Continue until converged.</a:t>
            </a:r>
          </a:p>
          <a:p>
            <a:pPr lvl="1" fontAlgn="base"/>
            <a:r>
              <a:rPr lang="en-US" dirty="0"/>
              <a:t>This has yet to be tried.</a:t>
            </a:r>
          </a:p>
        </p:txBody>
      </p:sp>
    </p:spTree>
    <p:extLst>
      <p:ext uri="{BB962C8B-B14F-4D97-AF65-F5344CB8AC3E}">
        <p14:creationId xmlns:p14="http://schemas.microsoft.com/office/powerpoint/2010/main" val="280825047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man&#10;&#10;Description automatically generated">
            <a:extLst>
              <a:ext uri="{FF2B5EF4-FFF2-40B4-BE49-F238E27FC236}">
                <a16:creationId xmlns:a16="http://schemas.microsoft.com/office/drawing/2014/main" id="{3CA1D85C-B030-4DA7-91C5-CA09AC0600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1734" y="2058887"/>
            <a:ext cx="5654289" cy="448024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BD60FE2-69C5-4AC2-9A69-088FED58EE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cones instead of hyperboloids does not improve results.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AB50AA6-0B7C-42F4-9BE6-BA57259E54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505" y="1961060"/>
            <a:ext cx="6228824" cy="451768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B45EAA7-7CB0-4B0D-A976-08BDA1013DFE}"/>
              </a:ext>
            </a:extLst>
          </p:cNvPr>
          <p:cNvSpPr txBox="1"/>
          <p:nvPr/>
        </p:nvSpPr>
        <p:spPr>
          <a:xfrm>
            <a:off x="2518766" y="1716006"/>
            <a:ext cx="1442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Hyperboloid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61DFCB-2FF3-4904-BD36-AE95849B9905}"/>
              </a:ext>
            </a:extLst>
          </p:cNvPr>
          <p:cNvSpPr txBox="1"/>
          <p:nvPr/>
        </p:nvSpPr>
        <p:spPr>
          <a:xfrm>
            <a:off x="8512709" y="1716006"/>
            <a:ext cx="1442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Cone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5A4CFED-271B-47BF-B167-C9A0D5D759B4}"/>
              </a:ext>
            </a:extLst>
          </p:cNvPr>
          <p:cNvSpPr/>
          <p:nvPr/>
        </p:nvSpPr>
        <p:spPr>
          <a:xfrm>
            <a:off x="669303" y="1987369"/>
            <a:ext cx="772998" cy="48525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56C3444-9990-417D-A5E6-8F0FBEB02667}"/>
              </a:ext>
            </a:extLst>
          </p:cNvPr>
          <p:cNvSpPr/>
          <p:nvPr/>
        </p:nvSpPr>
        <p:spPr>
          <a:xfrm>
            <a:off x="6735936" y="2229997"/>
            <a:ext cx="772998" cy="48525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9257F75-9B4D-43AE-A0C4-7C36BC3A013F}"/>
              </a:ext>
            </a:extLst>
          </p:cNvPr>
          <p:cNvSpPr txBox="1"/>
          <p:nvPr/>
        </p:nvSpPr>
        <p:spPr>
          <a:xfrm>
            <a:off x="3050055" y="6354469"/>
            <a:ext cx="7371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Cone causes larger azimuth error overall. It does not affect elevation error. </a:t>
            </a:r>
          </a:p>
        </p:txBody>
      </p:sp>
    </p:spTree>
    <p:extLst>
      <p:ext uri="{BB962C8B-B14F-4D97-AF65-F5344CB8AC3E}">
        <p14:creationId xmlns:p14="http://schemas.microsoft.com/office/powerpoint/2010/main" val="406540148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59BBBBB-5FF2-445D-AFFA-3E2335880AB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99588" y="365125"/>
                <a:ext cx="12092412" cy="1325563"/>
              </a:xfrm>
            </p:spPr>
            <p:txBody>
              <a:bodyPr>
                <a:noAutofit/>
              </a:bodyPr>
              <a:lstStyle/>
              <a:p>
                <a:pPr algn="ctr"/>
                <a:r>
                  <a:rPr lang="en-US" sz="3600" dirty="0"/>
                  <a:t>With higher planes, error decreases to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±0.0003</m:t>
                    </m:r>
                  </m:oMath>
                </a14:m>
                <a:r>
                  <a:rPr lang="en-US" sz="3600" dirty="0"/>
                  <a:t> degree in Elevation and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±0.0025</m:t>
                    </m:r>
                  </m:oMath>
                </a14:m>
                <a:r>
                  <a:rPr lang="en-US" sz="3600" dirty="0"/>
                  <a:t> degree in Azimuth.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59BBBBB-5FF2-445D-AFFA-3E2335880AB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99588" y="365125"/>
                <a:ext cx="12092412" cy="1325563"/>
              </a:xfrm>
              <a:blipFill>
                <a:blip r:embed="rId2"/>
                <a:stretch>
                  <a:fillRect t="-1843" b="-82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 descr="A close up of a map&#10;&#10;Description automatically generated">
            <a:extLst>
              <a:ext uri="{FF2B5EF4-FFF2-40B4-BE49-F238E27FC236}">
                <a16:creationId xmlns:a16="http://schemas.microsoft.com/office/drawing/2014/main" id="{8345983A-F275-44C7-B913-E26678ADA0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4425" y="1583067"/>
            <a:ext cx="6543149" cy="498878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EE50D77-2057-431D-BDCD-86DD7581FE16}"/>
              </a:ext>
            </a:extLst>
          </p:cNvPr>
          <p:cNvSpPr txBox="1"/>
          <p:nvPr/>
        </p:nvSpPr>
        <p:spPr>
          <a:xfrm>
            <a:off x="9305925" y="5086350"/>
            <a:ext cx="23717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Line Fit to: </a:t>
            </a:r>
          </a:p>
          <a:p>
            <a:r>
              <a:rPr lang="en-US" dirty="0"/>
              <a:t>0.5Gm, 4Gm, 12Gm planes</a:t>
            </a:r>
          </a:p>
        </p:txBody>
      </p:sp>
    </p:spTree>
    <p:extLst>
      <p:ext uri="{BB962C8B-B14F-4D97-AF65-F5344CB8AC3E}">
        <p14:creationId xmlns:p14="http://schemas.microsoft.com/office/powerpoint/2010/main" val="362510748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03B40-6DC3-4882-9590-408CA9728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downside to solving on planes Gigameters away is the reference point. </a:t>
            </a:r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DDD0E5D3-1624-4B97-AAD7-FFE267B204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275" y="1690688"/>
            <a:ext cx="9315450" cy="46722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FD9D00D-49BC-410C-B763-049DD493EC3C}"/>
              </a:ext>
            </a:extLst>
          </p:cNvPr>
          <p:cNvSpPr txBox="1"/>
          <p:nvPr/>
        </p:nvSpPr>
        <p:spPr>
          <a:xfrm>
            <a:off x="971549" y="5038725"/>
            <a:ext cx="38195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Notice the scale. The reference points are far from the receivers. Before implementing this, need to retool how we calculate reference points.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49F45C-D55E-4265-BE44-C5AD32D02096}"/>
              </a:ext>
            </a:extLst>
          </p:cNvPr>
          <p:cNvSpPr txBox="1"/>
          <p:nvPr/>
        </p:nvSpPr>
        <p:spPr>
          <a:xfrm>
            <a:off x="9455085" y="2903456"/>
            <a:ext cx="239440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/>
              <a:t>We cannot implement least squares with Gm planes – the numbers are too large.</a:t>
            </a:r>
          </a:p>
        </p:txBody>
      </p:sp>
    </p:spTree>
    <p:extLst>
      <p:ext uri="{BB962C8B-B14F-4D97-AF65-F5344CB8AC3E}">
        <p14:creationId xmlns:p14="http://schemas.microsoft.com/office/powerpoint/2010/main" val="79124379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6DA7C-2F37-46F4-9ED0-8FBC8F809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Solving with Least Squares is significantly faster than solving symbolically.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179DE7-F4C4-4B2E-A526-876AEF6ECC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804244" cy="4351338"/>
          </a:xfrm>
        </p:spPr>
        <p:txBody>
          <a:bodyPr/>
          <a:lstStyle/>
          <a:p>
            <a:r>
              <a:rPr lang="en-US" dirty="0"/>
              <a:t>Error remains unchanged with no input noise.</a:t>
            </a:r>
          </a:p>
          <a:p>
            <a:r>
              <a:rPr lang="en-US" dirty="0"/>
              <a:t>Solves ~60 times faster.</a:t>
            </a:r>
          </a:p>
          <a:p>
            <a:r>
              <a:rPr lang="en-US" dirty="0"/>
              <a:t>9 hours -&gt; 9 minutes for Monte Carlo Simulation.</a:t>
            </a:r>
          </a:p>
        </p:txBody>
      </p:sp>
      <p:pic>
        <p:nvPicPr>
          <p:cNvPr id="9" name="Picture 8" descr="A close up of a map&#10;&#10;Description automatically generated">
            <a:extLst>
              <a:ext uri="{FF2B5EF4-FFF2-40B4-BE49-F238E27FC236}">
                <a16:creationId xmlns:a16="http://schemas.microsoft.com/office/drawing/2014/main" id="{91ABF88F-9EBF-401B-AEED-9E2E2B8CC7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2444" y="1825624"/>
            <a:ext cx="6268069" cy="440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3688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66EBB-FEE8-4CFC-9A11-2F68850F7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Least Squares uses an optimization function and minimizes a cost function.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FFC24A4-D54A-4CCB-B041-42FF46DE9D5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1143268" cy="5032375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Least squares uses </a:t>
                </a:r>
                <a:r>
                  <a:rPr lang="en-US" dirty="0" err="1"/>
                  <a:t>Matlab’s</a:t>
                </a:r>
                <a:r>
                  <a:rPr lang="en-US" dirty="0"/>
                  <a:t> </a:t>
                </a:r>
                <a:r>
                  <a:rPr lang="en-US" dirty="0" err="1"/>
                  <a:t>fminunc</a:t>
                </a:r>
                <a:r>
                  <a:rPr lang="en-US" dirty="0"/>
                  <a:t> function	</a:t>
                </a:r>
              </a:p>
              <a:p>
                <a:pPr lvl="1"/>
                <a:r>
                  <a:rPr lang="en-US" dirty="0" err="1"/>
                  <a:t>Fminunc</a:t>
                </a:r>
                <a:r>
                  <a:rPr lang="en-US" dirty="0"/>
                  <a:t> estimates the derivative of the cost function for faster convergence.</a:t>
                </a:r>
              </a:p>
              <a:p>
                <a:r>
                  <a:rPr lang="en-US" dirty="0"/>
                  <a:t>Cost function: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𝑐𝑜𝑠𝑡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rad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r>
                  <a:rPr lang="en-US" dirty="0"/>
                  <a:t>Where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ra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measures how close to the hyperboloid the current guess,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is. If the current guess is on the hyperboloid, then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is 0.</a:t>
                </a:r>
              </a:p>
              <a:p>
                <a:pPr marL="0" indent="0">
                  <a:buNone/>
                </a:pPr>
                <a:r>
                  <a:rPr lang="en-US" i="1" dirty="0"/>
                  <a:t>Therefore, this cost function represents how close the point is being on all 3 hyperboloids. Minimizing this yields the point closest to all 3 hyperboloids.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FFC24A4-D54A-4CCB-B041-42FF46DE9D5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1143268" cy="5032375"/>
              </a:xfrm>
              <a:blipFill>
                <a:blip r:embed="rId3"/>
                <a:stretch>
                  <a:fillRect l="-985" t="-2421" b="-13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5968799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66EBB-FEE8-4CFC-9A11-2F68850F7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alternative cost function compares the measured and estimated time differences.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FFC24A4-D54A-4CCB-B041-42FF46DE9D5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1143268" cy="5032375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Least squares uses </a:t>
                </a:r>
                <a:r>
                  <a:rPr lang="en-US" dirty="0" err="1"/>
                  <a:t>Matlab’s</a:t>
                </a:r>
                <a:r>
                  <a:rPr lang="en-US" dirty="0"/>
                  <a:t> </a:t>
                </a:r>
                <a:r>
                  <a:rPr lang="en-US" dirty="0" err="1"/>
                  <a:t>fminunc</a:t>
                </a:r>
                <a:r>
                  <a:rPr lang="en-US" dirty="0"/>
                  <a:t> function	</a:t>
                </a:r>
              </a:p>
              <a:p>
                <a:pPr lvl="1"/>
                <a:r>
                  <a:rPr lang="en-US" dirty="0" err="1"/>
                  <a:t>Fminunc</a:t>
                </a:r>
                <a:r>
                  <a:rPr lang="en-US" dirty="0"/>
                  <a:t> estimates the derivative of the cost function for faster convergence.</a:t>
                </a:r>
              </a:p>
              <a:p>
                <a:r>
                  <a:rPr lang="en-US" dirty="0"/>
                  <a:t>Cost function: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𝑐𝑜𝑠𝑡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𝑇𝐷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𝑇𝐷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𝑇𝐷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rad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r>
                  <a:rPr lang="en-US" dirty="0"/>
                  <a:t>Where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𝑇𝐷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𝑚𝑒𝑎𝑠𝑢𝑟𝑒𝑑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𝑒𝑠𝑡𝑖𝑚𝑎𝑡𝑒𝑑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𝑒𝑠𝑡𝑖𝑚𝑎𝑡𝑒𝑑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lit/>
                        </m:rPr>
                        <a:rPr lang="en-US" b="1" i="1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𝒓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lit/>
                        </m:rPr>
                        <a:rPr lang="en-US" b="1" i="1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𝒓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</a:rPr>
                        <m:t>|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𝑒𝑠𝑡𝑖𝑚𝑎𝑡𝑒𝑑</m:t>
                        </m:r>
                      </m:sub>
                    </m:sSub>
                  </m:oMath>
                </a14:m>
                <a:r>
                  <a:rPr lang="en-US" dirty="0"/>
                  <a:t> calculates what the time differences would be if an emitter was at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.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We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then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compare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that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to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the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measured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time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differences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i="1" dirty="0"/>
                  <a:t>Therefore, this cost function represents how close the point is to replicating the measured time differences. Minimizing this seems to yield a point close to the center of intersection of the hyperboloids.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FFC24A4-D54A-4CCB-B041-42FF46DE9D5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1143268" cy="5032375"/>
              </a:xfrm>
              <a:blipFill>
                <a:blip r:embed="rId3"/>
                <a:stretch>
                  <a:fillRect l="-985" t="-30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0490245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1E5D3A-3676-4AD8-90AC-6C093BFAAB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Minimum distance to hyperbola least squares tends to find the solution closest to the bottom leg of the isosceles triangle that </a:t>
            </a:r>
            <a:r>
              <a:rPr lang="en-US" dirty="0" err="1"/>
              <a:t>TDoA</a:t>
            </a:r>
            <a:r>
              <a:rPr lang="en-US" dirty="0"/>
              <a:t> creates.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3F15148-256A-41CF-89E4-AC4F6151C14F}"/>
              </a:ext>
            </a:extLst>
          </p:cNvPr>
          <p:cNvSpPr txBox="1"/>
          <p:nvPr/>
        </p:nvSpPr>
        <p:spPr>
          <a:xfrm>
            <a:off x="2773053" y="6118904"/>
            <a:ext cx="60237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 Azimuth of 180 and Elevation of 45 is a stable point. Even 5 microsecond error does not cause crazy triangle shapes. </a:t>
            </a:r>
          </a:p>
        </p:txBody>
      </p:sp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0799096C-9891-4098-A7AE-4120D9CD26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41"/>
          <a:stretch/>
        </p:blipFill>
        <p:spPr>
          <a:xfrm>
            <a:off x="781016" y="2079171"/>
            <a:ext cx="5333559" cy="3745099"/>
          </a:xfrm>
          <a:prstGeom prst="rect">
            <a:avLst/>
          </a:prstGeom>
        </p:spPr>
      </p:pic>
      <p:pic>
        <p:nvPicPr>
          <p:cNvPr id="9" name="Picture 8" descr="A close up of a map&#10;&#10;Description automatically generated">
            <a:extLst>
              <a:ext uri="{FF2B5EF4-FFF2-40B4-BE49-F238E27FC236}">
                <a16:creationId xmlns:a16="http://schemas.microsoft.com/office/drawing/2014/main" id="{CAC98DDE-6633-479B-811D-C3A929C67E0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41"/>
          <a:stretch/>
        </p:blipFill>
        <p:spPr>
          <a:xfrm>
            <a:off x="6299164" y="2079171"/>
            <a:ext cx="5333559" cy="374509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CC22F5E-B5C1-40B3-AA76-4E6B6888FBC2}"/>
              </a:ext>
            </a:extLst>
          </p:cNvPr>
          <p:cNvSpPr txBox="1"/>
          <p:nvPr/>
        </p:nvSpPr>
        <p:spPr>
          <a:xfrm>
            <a:off x="9471040" y="3439886"/>
            <a:ext cx="253637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Minimum time difference least squares varies between converging between symbolic and minimize distance and converging above symbolic. </a:t>
            </a:r>
          </a:p>
        </p:txBody>
      </p:sp>
    </p:spTree>
    <p:extLst>
      <p:ext uri="{BB962C8B-B14F-4D97-AF65-F5344CB8AC3E}">
        <p14:creationId xmlns:p14="http://schemas.microsoft.com/office/powerpoint/2010/main" val="256689285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1E5D3A-3676-4AD8-90AC-6C093BFAAB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038114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Least Squares can find a solution where the Symbolic Solver cannot. The solutions vary significantly between the cost functions.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E6C8CCB-500B-4850-9B51-F984D7D520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14"/>
          <a:stretch/>
        </p:blipFill>
        <p:spPr>
          <a:xfrm>
            <a:off x="762440" y="2262433"/>
            <a:ext cx="5333559" cy="3738182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4925CB3-A0F9-4406-8E63-BE56C84AE6D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14"/>
          <a:stretch/>
        </p:blipFill>
        <p:spPr>
          <a:xfrm>
            <a:off x="6407084" y="2262432"/>
            <a:ext cx="5333559" cy="373818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3F15148-256A-41CF-89E4-AC4F6151C14F}"/>
              </a:ext>
            </a:extLst>
          </p:cNvPr>
          <p:cNvSpPr txBox="1"/>
          <p:nvPr/>
        </p:nvSpPr>
        <p:spPr>
          <a:xfrm>
            <a:off x="1470581" y="6120970"/>
            <a:ext cx="87009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 Azimuth of 180 and Elevation of 5 is an unstable point. Five microsecond error shifts the hyperbolas enough that they don’t intersect. Only least squares gets a solution here.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70BDFB-7534-4C2E-AE43-A6AEF9C417C5}"/>
              </a:ext>
            </a:extLst>
          </p:cNvPr>
          <p:cNvSpPr txBox="1"/>
          <p:nvPr/>
        </p:nvSpPr>
        <p:spPr>
          <a:xfrm>
            <a:off x="10072099" y="3678636"/>
            <a:ext cx="166854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symbolic solver requires a bounded triangular region. </a:t>
            </a:r>
          </a:p>
        </p:txBody>
      </p:sp>
      <p:pic>
        <p:nvPicPr>
          <p:cNvPr id="8" name="Picture 7" descr="A close up of a map&#10;&#10;Description automatically generated">
            <a:extLst>
              <a:ext uri="{FF2B5EF4-FFF2-40B4-BE49-F238E27FC236}">
                <a16:creationId xmlns:a16="http://schemas.microsoft.com/office/drawing/2014/main" id="{67925C1C-FD99-4FAD-9BD9-BFBF0C97045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14"/>
          <a:stretch/>
        </p:blipFill>
        <p:spPr>
          <a:xfrm>
            <a:off x="838200" y="2210513"/>
            <a:ext cx="5333559" cy="3738182"/>
          </a:xfrm>
          <a:prstGeom prst="rect">
            <a:avLst/>
          </a:prstGeom>
        </p:spPr>
      </p:pic>
      <p:pic>
        <p:nvPicPr>
          <p:cNvPr id="10" name="Picture 9" descr="A close up of a map&#10;&#10;Description automatically generated">
            <a:extLst>
              <a:ext uri="{FF2B5EF4-FFF2-40B4-BE49-F238E27FC236}">
                <a16:creationId xmlns:a16="http://schemas.microsoft.com/office/drawing/2014/main" id="{952788ED-62FF-4208-84E3-DF04B7376ED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14"/>
          <a:stretch/>
        </p:blipFill>
        <p:spPr>
          <a:xfrm>
            <a:off x="6407084" y="2262432"/>
            <a:ext cx="5333559" cy="3738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93573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C7593F-ACB3-4ED6-A02D-31854BF8B6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1775"/>
            <a:ext cx="10515600" cy="1325563"/>
          </a:xfrm>
        </p:spPr>
        <p:txBody>
          <a:bodyPr/>
          <a:lstStyle/>
          <a:p>
            <a:r>
              <a:rPr lang="en-US" dirty="0"/>
              <a:t>3 Station </a:t>
            </a:r>
            <a:r>
              <a:rPr lang="en-US" dirty="0" err="1"/>
              <a:t>TDoA</a:t>
            </a:r>
            <a:r>
              <a:rPr lang="en-US" dirty="0"/>
              <a:t> Simulator High level diagram.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3517" b="3264"/>
          <a:stretch/>
        </p:blipFill>
        <p:spPr>
          <a:xfrm>
            <a:off x="1853762" y="1245477"/>
            <a:ext cx="8484476" cy="550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0605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A5EC8-1C3B-433C-9E52-6C4DED52D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TDoA</a:t>
            </a:r>
            <a:r>
              <a:rPr lang="en-US" dirty="0"/>
              <a:t> data creates hyperbolas and hyperboloids.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B436DD76-ACD8-4B76-99EC-B4FC611985E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10969" y="1908894"/>
                <a:ext cx="5991225" cy="4351338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Cambria Math" panose="02040503050406030204" pitchFamily="18" charset="0"/>
                  </a:rPr>
                  <a:t>In 2 Dimensions</a:t>
                </a:r>
              </a:p>
              <a:p>
                <a:pPr marL="0" indent="0">
                  <a:buNone/>
                </a:pPr>
                <a:endParaRPr lang="en-US" sz="40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′′)</m:t>
                              </m:r>
                            </m:e>
                            <m:sup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p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en-US" b="0" i="1">
                                          <a:latin typeface="Cambria Math" panose="02040503050406030204" pitchFamily="18" charset="0"/>
                                        </a:rPr>
                                        <m:t>′′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p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50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dirty="0">
                    <a:latin typeface="Cambria Math" panose="02040503050406030204" pitchFamily="18" charset="0"/>
                  </a:rPr>
                  <a:t>In 3 Dimensions</a:t>
                </a:r>
              </a:p>
              <a:p>
                <a:pPr marL="0" indent="0">
                  <a:buNone/>
                </a:pPr>
                <a:endParaRPr lang="en-US" sz="400" b="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′′)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′′)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′′)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where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 is the distance difference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 is half the distance between stations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B436DD76-ACD8-4B76-99EC-B4FC611985E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10969" y="1908894"/>
                <a:ext cx="5991225" cy="4351338"/>
              </a:xfrm>
              <a:blipFill>
                <a:blip r:embed="rId2"/>
                <a:stretch>
                  <a:fillRect l="-1831" t="-30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1DD6DE51-ACCE-446E-BA79-14153DFB5F6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967847" y="1908894"/>
                <a:ext cx="4813184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 the distances differences is calculated by 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∗3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8</m:t>
                    </m:r>
                  </m:oMath>
                </a14:m>
                <a:r>
                  <a:rPr lang="en-US" dirty="0"/>
                  <a:t> is the speed of light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/>
                  <a:t>The half distance between stations is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lit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m:rPr>
                              <m:lit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||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1DD6DE51-ACCE-446E-BA79-14153DFB5F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7847" y="1908894"/>
                <a:ext cx="4813184" cy="4351338"/>
              </a:xfrm>
              <a:prstGeom prst="rect">
                <a:avLst/>
              </a:prstGeom>
              <a:blipFill>
                <a:blip r:embed="rId3"/>
                <a:stretch>
                  <a:fillRect l="-2532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547852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B170B-72C3-458D-A064-ADC7D3B4CC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Generating Inputs to the TDOA simulator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795E04-80F4-4828-9224-684D26D5EA4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Original by Andrew DeVries</a:t>
            </a:r>
          </a:p>
          <a:p>
            <a:r>
              <a:rPr lang="en-US" dirty="0"/>
              <a:t>Modified by Anthony Iannuzzi</a:t>
            </a:r>
          </a:p>
        </p:txBody>
      </p:sp>
    </p:spTree>
    <p:extLst>
      <p:ext uri="{BB962C8B-B14F-4D97-AF65-F5344CB8AC3E}">
        <p14:creationId xmlns:p14="http://schemas.microsoft.com/office/powerpoint/2010/main" val="218567344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96A9177-CF4F-49F0-899E-AF2F7CE22AE5}"/>
              </a:ext>
            </a:extLst>
          </p:cNvPr>
          <p:cNvSpPr txBox="1"/>
          <p:nvPr/>
        </p:nvSpPr>
        <p:spPr>
          <a:xfrm>
            <a:off x="339013" y="4676450"/>
            <a:ext cx="1894114" cy="46166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timeDiff.m</a:t>
            </a:r>
            <a:endParaRPr 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13AD31-111D-45CE-9079-69826782EEBC}"/>
              </a:ext>
            </a:extLst>
          </p:cNvPr>
          <p:cNvSpPr txBox="1"/>
          <p:nvPr/>
        </p:nvSpPr>
        <p:spPr>
          <a:xfrm>
            <a:off x="339013" y="2521084"/>
            <a:ext cx="1894114" cy="461665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getStruct.m</a:t>
            </a:r>
            <a:endParaRPr lang="en-US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E5F6CCE-25DF-4493-BBB7-40A89D6E7C66}"/>
              </a:ext>
            </a:extLst>
          </p:cNvPr>
          <p:cNvSpPr txBox="1"/>
          <p:nvPr/>
        </p:nvSpPr>
        <p:spPr>
          <a:xfrm>
            <a:off x="8929010" y="5687875"/>
            <a:ext cx="1894114" cy="461665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dist2time.m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23A4FD-97F4-4D01-A049-BAB9C9C35437}"/>
              </a:ext>
            </a:extLst>
          </p:cNvPr>
          <p:cNvSpPr txBox="1"/>
          <p:nvPr/>
        </p:nvSpPr>
        <p:spPr>
          <a:xfrm>
            <a:off x="5966542" y="4676446"/>
            <a:ext cx="1894114" cy="461665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gnd2sat.m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F265D6-05D4-4014-BB26-B684381E9B25}"/>
              </a:ext>
            </a:extLst>
          </p:cNvPr>
          <p:cNvSpPr txBox="1"/>
          <p:nvPr/>
        </p:nvSpPr>
        <p:spPr>
          <a:xfrm>
            <a:off x="4691742" y="2929353"/>
            <a:ext cx="1894114" cy="461665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geo2rect.m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986EC6E-4DC6-473B-AEB5-A5136264B012}"/>
              </a:ext>
            </a:extLst>
          </p:cNvPr>
          <p:cNvSpPr txBox="1"/>
          <p:nvPr/>
        </p:nvSpPr>
        <p:spPr>
          <a:xfrm>
            <a:off x="339013" y="71266"/>
            <a:ext cx="11513974" cy="1938992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Inputs:</a:t>
            </a:r>
          </a:p>
          <a:p>
            <a:pPr algn="ctr"/>
            <a:r>
              <a:rPr lang="en-US" sz="2400" dirty="0"/>
              <a:t>1: Array of Latitudes, Longitudes and Elevations for G ground stations</a:t>
            </a:r>
          </a:p>
          <a:p>
            <a:pPr algn="ctr"/>
            <a:r>
              <a:rPr lang="en-US" sz="2400" dirty="0"/>
              <a:t>2. Array of Latitude, Longitude, Elevation and Time Sync Errors for G ground stations</a:t>
            </a:r>
          </a:p>
          <a:p>
            <a:pPr algn="ctr"/>
            <a:r>
              <a:rPr lang="en-US" sz="2400" dirty="0"/>
              <a:t>3. Array of Latitudes, Longitudes and Elevations for S satellites</a:t>
            </a:r>
          </a:p>
          <a:p>
            <a:pPr algn="ctr"/>
            <a:r>
              <a:rPr lang="en-US" sz="2400" dirty="0"/>
              <a:t>4. Array of Latitude, Longitude and Elevation Errors for S satellites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0A97C5E-EA38-4285-8150-E80505EF8F20}"/>
              </a:ext>
            </a:extLst>
          </p:cNvPr>
          <p:cNvCxnSpPr>
            <a:cxnSpLocks/>
          </p:cNvCxnSpPr>
          <p:nvPr/>
        </p:nvCxnSpPr>
        <p:spPr>
          <a:xfrm>
            <a:off x="1286070" y="2010258"/>
            <a:ext cx="0" cy="56216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885A7CD-129D-435E-8D46-FBCF080ED636}"/>
              </a:ext>
            </a:extLst>
          </p:cNvPr>
          <p:cNvSpPr txBox="1"/>
          <p:nvPr/>
        </p:nvSpPr>
        <p:spPr>
          <a:xfrm>
            <a:off x="161731" y="3391018"/>
            <a:ext cx="274008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GND (1xG ground stations)</a:t>
            </a:r>
          </a:p>
          <a:p>
            <a:r>
              <a:rPr lang="en-US" dirty="0"/>
              <a:t>SAT (1xS satellites)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B98C661-99A9-492F-B63B-CB59A5FB6BCF}"/>
              </a:ext>
            </a:extLst>
          </p:cNvPr>
          <p:cNvCxnSpPr>
            <a:cxnSpLocks/>
          </p:cNvCxnSpPr>
          <p:nvPr/>
        </p:nvCxnSpPr>
        <p:spPr>
          <a:xfrm>
            <a:off x="1410478" y="2984579"/>
            <a:ext cx="0" cy="40974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9B2E54F-BC2B-4589-B7B4-B5C538AE7DBC}"/>
              </a:ext>
            </a:extLst>
          </p:cNvPr>
          <p:cNvSpPr txBox="1"/>
          <p:nvPr/>
        </p:nvSpPr>
        <p:spPr>
          <a:xfrm>
            <a:off x="2662733" y="2306567"/>
            <a:ext cx="721333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Fields: </a:t>
            </a:r>
            <a:r>
              <a:rPr lang="en-US" dirty="0" err="1"/>
              <a:t>lat</a:t>
            </a:r>
            <a:r>
              <a:rPr lang="en-US" dirty="0"/>
              <a:t>, long, </a:t>
            </a:r>
            <a:r>
              <a:rPr lang="en-US" dirty="0" err="1"/>
              <a:t>elev</a:t>
            </a:r>
            <a:r>
              <a:rPr lang="en-US" dirty="0"/>
              <a:t>, </a:t>
            </a:r>
            <a:r>
              <a:rPr lang="en-US" dirty="0" err="1"/>
              <a:t>lat_er</a:t>
            </a:r>
            <a:r>
              <a:rPr lang="en-US" dirty="0"/>
              <a:t>, </a:t>
            </a:r>
            <a:r>
              <a:rPr lang="en-US" dirty="0" err="1"/>
              <a:t>long_er</a:t>
            </a:r>
            <a:r>
              <a:rPr lang="en-US" dirty="0"/>
              <a:t>, </a:t>
            </a:r>
            <a:r>
              <a:rPr lang="en-US" dirty="0" err="1"/>
              <a:t>elev_er</a:t>
            </a:r>
            <a:r>
              <a:rPr lang="en-US" dirty="0"/>
              <a:t>, </a:t>
            </a:r>
            <a:r>
              <a:rPr lang="en-US" dirty="0" err="1"/>
              <a:t>coord</a:t>
            </a:r>
            <a:r>
              <a:rPr lang="en-US" dirty="0"/>
              <a:t>[1x3], </a:t>
            </a:r>
            <a:r>
              <a:rPr lang="en-US" dirty="0" err="1"/>
              <a:t>coord_er</a:t>
            </a:r>
            <a:r>
              <a:rPr lang="en-US" dirty="0"/>
              <a:t>[1x3], </a:t>
            </a:r>
            <a:r>
              <a:rPr lang="en-US" dirty="0" err="1"/>
              <a:t>clk</a:t>
            </a:r>
            <a:r>
              <a:rPr lang="en-US" dirty="0"/>
              <a:t>  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9B3D1FD-0C47-49F2-842E-3DCEF2C5ACAC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3622506" y="2666793"/>
            <a:ext cx="1069236" cy="4933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71941D6-28F2-49FE-82A0-D69D2A58C5F1}"/>
              </a:ext>
            </a:extLst>
          </p:cNvPr>
          <p:cNvCxnSpPr>
            <a:cxnSpLocks/>
          </p:cNvCxnSpPr>
          <p:nvPr/>
        </p:nvCxnSpPr>
        <p:spPr>
          <a:xfrm>
            <a:off x="3957341" y="2628304"/>
            <a:ext cx="734401" cy="3933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0747336-603A-45C8-B6F7-B06815A63A3B}"/>
              </a:ext>
            </a:extLst>
          </p:cNvPr>
          <p:cNvCxnSpPr>
            <a:cxnSpLocks/>
          </p:cNvCxnSpPr>
          <p:nvPr/>
        </p:nvCxnSpPr>
        <p:spPr>
          <a:xfrm>
            <a:off x="4574043" y="2666793"/>
            <a:ext cx="224027" cy="2332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B422807-85C5-4D8C-A5E1-6C9AA037A0C3}"/>
              </a:ext>
            </a:extLst>
          </p:cNvPr>
          <p:cNvCxnSpPr>
            <a:cxnSpLocks/>
          </p:cNvCxnSpPr>
          <p:nvPr/>
        </p:nvCxnSpPr>
        <p:spPr>
          <a:xfrm flipH="1">
            <a:off x="5047074" y="2667147"/>
            <a:ext cx="1758" cy="2465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1B6D62F-AB41-4668-98DF-F26EEAC353E7}"/>
              </a:ext>
            </a:extLst>
          </p:cNvPr>
          <p:cNvCxnSpPr>
            <a:cxnSpLocks/>
          </p:cNvCxnSpPr>
          <p:nvPr/>
        </p:nvCxnSpPr>
        <p:spPr>
          <a:xfrm>
            <a:off x="5441301" y="2601163"/>
            <a:ext cx="0" cy="3281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ABCF681E-9CB0-406F-AA21-C9515E52C428}"/>
              </a:ext>
            </a:extLst>
          </p:cNvPr>
          <p:cNvCxnSpPr>
            <a:cxnSpLocks/>
          </p:cNvCxnSpPr>
          <p:nvPr/>
        </p:nvCxnSpPr>
        <p:spPr>
          <a:xfrm>
            <a:off x="6110781" y="2612700"/>
            <a:ext cx="0" cy="3281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DB21C530-E7BB-4154-A205-D6D7D9AB44C2}"/>
              </a:ext>
            </a:extLst>
          </p:cNvPr>
          <p:cNvCxnSpPr>
            <a:cxnSpLocks/>
          </p:cNvCxnSpPr>
          <p:nvPr/>
        </p:nvCxnSpPr>
        <p:spPr>
          <a:xfrm flipH="1" flipV="1">
            <a:off x="7410628" y="2702754"/>
            <a:ext cx="1" cy="2519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2B6C724E-4BEA-49BD-93CA-5A76A1A23603}"/>
              </a:ext>
            </a:extLst>
          </p:cNvPr>
          <p:cNvCxnSpPr>
            <a:cxnSpLocks/>
          </p:cNvCxnSpPr>
          <p:nvPr/>
        </p:nvCxnSpPr>
        <p:spPr>
          <a:xfrm flipV="1">
            <a:off x="8522729" y="2658803"/>
            <a:ext cx="134331" cy="3149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C17F65AF-19B4-449F-A32B-1B7FCFB9E5F0}"/>
              </a:ext>
            </a:extLst>
          </p:cNvPr>
          <p:cNvSpPr txBox="1"/>
          <p:nvPr/>
        </p:nvSpPr>
        <p:spPr>
          <a:xfrm>
            <a:off x="7372731" y="2975518"/>
            <a:ext cx="291116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[X Y Z], [</a:t>
            </a:r>
            <a:r>
              <a:rPr lang="en-US" dirty="0" err="1"/>
              <a:t>Xerror</a:t>
            </a:r>
            <a:r>
              <a:rPr lang="en-US" dirty="0"/>
              <a:t> </a:t>
            </a:r>
            <a:r>
              <a:rPr lang="en-US" dirty="0" err="1"/>
              <a:t>Yerror</a:t>
            </a:r>
            <a:r>
              <a:rPr lang="en-US" dirty="0"/>
              <a:t> </a:t>
            </a:r>
            <a:r>
              <a:rPr lang="en-US" dirty="0" err="1"/>
              <a:t>Zerror</a:t>
            </a:r>
            <a:r>
              <a:rPr lang="en-US" dirty="0"/>
              <a:t>]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37D5543A-2739-4714-B95C-15C03CEB97C4}"/>
              </a:ext>
            </a:extLst>
          </p:cNvPr>
          <p:cNvCxnSpPr>
            <a:cxnSpLocks/>
          </p:cNvCxnSpPr>
          <p:nvPr/>
        </p:nvCxnSpPr>
        <p:spPr>
          <a:xfrm>
            <a:off x="6624009" y="3160184"/>
            <a:ext cx="7487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EA54C687-E913-4DAE-91BC-08BBAB9267EF}"/>
              </a:ext>
            </a:extLst>
          </p:cNvPr>
          <p:cNvCxnSpPr>
            <a:cxnSpLocks/>
            <a:stCxn id="21" idx="3"/>
            <a:endCxn id="18" idx="3"/>
          </p:cNvCxnSpPr>
          <p:nvPr/>
        </p:nvCxnSpPr>
        <p:spPr>
          <a:xfrm flipH="1">
            <a:off x="2901820" y="2491233"/>
            <a:ext cx="6974247" cy="1222951"/>
          </a:xfrm>
          <a:prstGeom prst="bentConnector3">
            <a:avLst>
              <a:gd name="adj1" fmla="val -943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9200E994-824B-4501-8835-8B78C9541FAB}"/>
              </a:ext>
            </a:extLst>
          </p:cNvPr>
          <p:cNvCxnSpPr>
            <a:stCxn id="8" idx="3"/>
            <a:endCxn id="21" idx="0"/>
          </p:cNvCxnSpPr>
          <p:nvPr/>
        </p:nvCxnSpPr>
        <p:spPr>
          <a:xfrm flipV="1">
            <a:off x="2233127" y="2306567"/>
            <a:ext cx="4036273" cy="445350"/>
          </a:xfrm>
          <a:prstGeom prst="bentConnector4">
            <a:avLst>
              <a:gd name="adj1" fmla="val 5322"/>
              <a:gd name="adj2" fmla="val 15133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B2BFCA05-41F2-48E5-B4AA-C4CDAF0F7C07}"/>
              </a:ext>
            </a:extLst>
          </p:cNvPr>
          <p:cNvCxnSpPr>
            <a:cxnSpLocks/>
          </p:cNvCxnSpPr>
          <p:nvPr/>
        </p:nvCxnSpPr>
        <p:spPr>
          <a:xfrm>
            <a:off x="950168" y="4037345"/>
            <a:ext cx="0" cy="63910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58535085-D727-4EE1-A2FD-F493FB70393B}"/>
              </a:ext>
            </a:extLst>
          </p:cNvPr>
          <p:cNvSpPr txBox="1"/>
          <p:nvPr/>
        </p:nvSpPr>
        <p:spPr>
          <a:xfrm>
            <a:off x="2782078" y="4584116"/>
            <a:ext cx="2606350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Loop through each Ground Station Pair for every satellite</a:t>
            </a: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CC8F14BA-61D4-411F-8427-CBBAB084BA63}"/>
              </a:ext>
            </a:extLst>
          </p:cNvPr>
          <p:cNvCxnSpPr>
            <a:cxnSpLocks/>
            <a:endCxn id="62" idx="1"/>
          </p:cNvCxnSpPr>
          <p:nvPr/>
        </p:nvCxnSpPr>
        <p:spPr>
          <a:xfrm>
            <a:off x="2233127" y="4907281"/>
            <a:ext cx="548951" cy="1385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DA0B3176-C07A-4EA2-B2A7-A249AF82A6D5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5388428" y="4907279"/>
            <a:ext cx="5781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57F452D1-FD99-4693-BAB3-656171187F75}"/>
              </a:ext>
            </a:extLst>
          </p:cNvPr>
          <p:cNvSpPr txBox="1"/>
          <p:nvPr/>
        </p:nvSpPr>
        <p:spPr>
          <a:xfrm>
            <a:off x="8572892" y="4445614"/>
            <a:ext cx="2606350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Distances between each ground station and the satellite (also input </a:t>
            </a:r>
            <a:r>
              <a:rPr lang="en-US" dirty="0" err="1"/>
              <a:t>clk</a:t>
            </a:r>
            <a:r>
              <a:rPr lang="en-US" dirty="0"/>
              <a:t>)</a:t>
            </a: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981EDF2B-C70A-47E5-98DE-F2DA05509977}"/>
              </a:ext>
            </a:extLst>
          </p:cNvPr>
          <p:cNvCxnSpPr>
            <a:cxnSpLocks/>
            <a:stCxn id="10" idx="3"/>
            <a:endCxn id="67" idx="1"/>
          </p:cNvCxnSpPr>
          <p:nvPr/>
        </p:nvCxnSpPr>
        <p:spPr>
          <a:xfrm>
            <a:off x="7860656" y="4907279"/>
            <a:ext cx="7122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10223BC7-B21D-4168-9131-B69C95E53454}"/>
              </a:ext>
            </a:extLst>
          </p:cNvPr>
          <p:cNvCxnSpPr>
            <a:cxnSpLocks/>
            <a:endCxn id="9" idx="0"/>
          </p:cNvCxnSpPr>
          <p:nvPr/>
        </p:nvCxnSpPr>
        <p:spPr>
          <a:xfrm>
            <a:off x="9876067" y="5368944"/>
            <a:ext cx="0" cy="3189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29E80531-9E80-49D3-8FFD-A7D848311664}"/>
              </a:ext>
            </a:extLst>
          </p:cNvPr>
          <p:cNvSpPr txBox="1"/>
          <p:nvPr/>
        </p:nvSpPr>
        <p:spPr>
          <a:xfrm>
            <a:off x="5778760" y="5599776"/>
            <a:ext cx="2606350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Time Differences for each pair for each satellite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F1BCD4FF-9966-4AE4-9EAB-CA5C971D3786}"/>
              </a:ext>
            </a:extLst>
          </p:cNvPr>
          <p:cNvCxnSpPr>
            <a:cxnSpLocks/>
            <a:endCxn id="73" idx="3"/>
          </p:cNvCxnSpPr>
          <p:nvPr/>
        </p:nvCxnSpPr>
        <p:spPr>
          <a:xfrm flipH="1">
            <a:off x="8385110" y="5918707"/>
            <a:ext cx="543900" cy="42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nector: Elbow 78">
            <a:extLst>
              <a:ext uri="{FF2B5EF4-FFF2-40B4-BE49-F238E27FC236}">
                <a16:creationId xmlns:a16="http://schemas.microsoft.com/office/drawing/2014/main" id="{3A3FE0E5-467C-4260-9D75-808130BA81AF}"/>
              </a:ext>
            </a:extLst>
          </p:cNvPr>
          <p:cNvCxnSpPr>
            <a:cxnSpLocks/>
            <a:endCxn id="7" idx="0"/>
          </p:cNvCxnSpPr>
          <p:nvPr/>
        </p:nvCxnSpPr>
        <p:spPr>
          <a:xfrm rot="10800000">
            <a:off x="1286070" y="4676451"/>
            <a:ext cx="9893172" cy="1934757"/>
          </a:xfrm>
          <a:prstGeom prst="bentConnector4">
            <a:avLst>
              <a:gd name="adj1" fmla="val -6187"/>
              <a:gd name="adj2" fmla="val 12194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onnector: Elbow 85">
            <a:extLst>
              <a:ext uri="{FF2B5EF4-FFF2-40B4-BE49-F238E27FC236}">
                <a16:creationId xmlns:a16="http://schemas.microsoft.com/office/drawing/2014/main" id="{BCAB9614-F345-4D3A-A586-5D772354896C}"/>
              </a:ext>
            </a:extLst>
          </p:cNvPr>
          <p:cNvCxnSpPr>
            <a:stCxn id="73" idx="2"/>
          </p:cNvCxnSpPr>
          <p:nvPr/>
        </p:nvCxnSpPr>
        <p:spPr>
          <a:xfrm rot="16200000" flipH="1">
            <a:off x="8948037" y="4380004"/>
            <a:ext cx="365102" cy="409730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8893EB40-643D-4B8E-A70B-119A63C071DF}"/>
              </a:ext>
            </a:extLst>
          </p:cNvPr>
          <p:cNvCxnSpPr>
            <a:cxnSpLocks/>
          </p:cNvCxnSpPr>
          <p:nvPr/>
        </p:nvCxnSpPr>
        <p:spPr>
          <a:xfrm>
            <a:off x="1286070" y="5138111"/>
            <a:ext cx="0" cy="63910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>
            <a:extLst>
              <a:ext uri="{FF2B5EF4-FFF2-40B4-BE49-F238E27FC236}">
                <a16:creationId xmlns:a16="http://schemas.microsoft.com/office/drawing/2014/main" id="{58E5AEA8-45C9-4151-AC9E-88A620534372}"/>
              </a:ext>
            </a:extLst>
          </p:cNvPr>
          <p:cNvSpPr txBox="1"/>
          <p:nvPr/>
        </p:nvSpPr>
        <p:spPr>
          <a:xfrm>
            <a:off x="73869" y="5769983"/>
            <a:ext cx="2740089" cy="9233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Outputs:</a:t>
            </a:r>
          </a:p>
          <a:p>
            <a:pPr algn="ctr"/>
            <a:r>
              <a:rPr lang="en-US" dirty="0"/>
              <a:t>1: Time Differences </a:t>
            </a:r>
          </a:p>
          <a:p>
            <a:pPr algn="ctr"/>
            <a:r>
              <a:rPr lang="en-US" dirty="0"/>
              <a:t>2: Time Difference Errors</a:t>
            </a:r>
          </a:p>
        </p:txBody>
      </p:sp>
    </p:spTree>
    <p:extLst>
      <p:ext uri="{BB962C8B-B14F-4D97-AF65-F5344CB8AC3E}">
        <p14:creationId xmlns:p14="http://schemas.microsoft.com/office/powerpoint/2010/main" val="201373286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130C0E86-23CB-4D5D-BE46-952573AD667C}"/>
              </a:ext>
            </a:extLst>
          </p:cNvPr>
          <p:cNvSpPr/>
          <p:nvPr/>
        </p:nvSpPr>
        <p:spPr>
          <a:xfrm>
            <a:off x="-3007567" y="1714501"/>
            <a:ext cx="9760792" cy="818527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ircle: Hollow 1">
            <a:extLst>
              <a:ext uri="{FF2B5EF4-FFF2-40B4-BE49-F238E27FC236}">
                <a16:creationId xmlns:a16="http://schemas.microsoft.com/office/drawing/2014/main" id="{1DFD35AE-69F6-4282-A97E-5F8997A596A0}"/>
              </a:ext>
            </a:extLst>
          </p:cNvPr>
          <p:cNvSpPr/>
          <p:nvPr/>
        </p:nvSpPr>
        <p:spPr>
          <a:xfrm>
            <a:off x="405710" y="1784509"/>
            <a:ext cx="2447925" cy="2162174"/>
          </a:xfrm>
          <a:prstGeom prst="donut">
            <a:avLst>
              <a:gd name="adj" fmla="val 450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19FDF8-484D-4874-B78C-8B4E4EEEE2A0}"/>
              </a:ext>
            </a:extLst>
          </p:cNvPr>
          <p:cNvSpPr txBox="1"/>
          <p:nvPr/>
        </p:nvSpPr>
        <p:spPr>
          <a:xfrm>
            <a:off x="454623" y="2049059"/>
            <a:ext cx="23827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</a:t>
            </a:r>
          </a:p>
          <a:p>
            <a:pPr algn="ctr"/>
            <a:r>
              <a:rPr lang="en-US" dirty="0"/>
              <a:t>Lat, Lat error [deg]</a:t>
            </a:r>
          </a:p>
          <a:p>
            <a:pPr algn="ctr"/>
            <a:r>
              <a:rPr lang="en-US" dirty="0"/>
              <a:t>Long, Long error [deg]</a:t>
            </a:r>
          </a:p>
          <a:p>
            <a:pPr algn="ctr"/>
            <a:r>
              <a:rPr lang="en-US" dirty="0" err="1"/>
              <a:t>Elev</a:t>
            </a:r>
            <a:r>
              <a:rPr lang="en-US" dirty="0"/>
              <a:t>, </a:t>
            </a:r>
            <a:r>
              <a:rPr lang="en-US" dirty="0" err="1"/>
              <a:t>Elev</a:t>
            </a:r>
            <a:r>
              <a:rPr lang="en-US" dirty="0"/>
              <a:t> error [m]</a:t>
            </a:r>
          </a:p>
          <a:p>
            <a:pPr algn="ctr"/>
            <a:r>
              <a:rPr lang="en-US" dirty="0" err="1"/>
              <a:t>Clk</a:t>
            </a:r>
            <a:r>
              <a:rPr lang="en-US" dirty="0"/>
              <a:t> sync [s]</a:t>
            </a:r>
          </a:p>
        </p:txBody>
      </p:sp>
      <p:sp>
        <p:nvSpPr>
          <p:cNvPr id="11" name="Circle: Hollow 10">
            <a:extLst>
              <a:ext uri="{FF2B5EF4-FFF2-40B4-BE49-F238E27FC236}">
                <a16:creationId xmlns:a16="http://schemas.microsoft.com/office/drawing/2014/main" id="{5733EAAE-392D-4E27-B38E-4D6C0727E573}"/>
              </a:ext>
            </a:extLst>
          </p:cNvPr>
          <p:cNvSpPr/>
          <p:nvPr/>
        </p:nvSpPr>
        <p:spPr>
          <a:xfrm>
            <a:off x="2837331" y="2419351"/>
            <a:ext cx="2447925" cy="2162174"/>
          </a:xfrm>
          <a:prstGeom prst="donut">
            <a:avLst>
              <a:gd name="adj" fmla="val 450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D2362A6-449D-4BBE-BEC2-262F72586A3C}"/>
              </a:ext>
            </a:extLst>
          </p:cNvPr>
          <p:cNvSpPr txBox="1"/>
          <p:nvPr/>
        </p:nvSpPr>
        <p:spPr>
          <a:xfrm>
            <a:off x="2869939" y="2656522"/>
            <a:ext cx="23827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</a:t>
            </a:r>
          </a:p>
          <a:p>
            <a:pPr algn="ctr"/>
            <a:r>
              <a:rPr lang="en-US" dirty="0"/>
              <a:t>Lat, Lat error [deg]</a:t>
            </a:r>
          </a:p>
          <a:p>
            <a:pPr algn="ctr"/>
            <a:r>
              <a:rPr lang="en-US" dirty="0"/>
              <a:t>Long, Long error [deg]</a:t>
            </a:r>
          </a:p>
          <a:p>
            <a:pPr algn="ctr"/>
            <a:r>
              <a:rPr lang="en-US" dirty="0" err="1"/>
              <a:t>Elev</a:t>
            </a:r>
            <a:r>
              <a:rPr lang="en-US" dirty="0"/>
              <a:t>, </a:t>
            </a:r>
            <a:r>
              <a:rPr lang="en-US" dirty="0" err="1"/>
              <a:t>Elev</a:t>
            </a:r>
            <a:r>
              <a:rPr lang="en-US" dirty="0"/>
              <a:t> error [m]</a:t>
            </a:r>
          </a:p>
          <a:p>
            <a:pPr algn="ctr"/>
            <a:r>
              <a:rPr lang="en-US" dirty="0" err="1"/>
              <a:t>Clk</a:t>
            </a:r>
            <a:r>
              <a:rPr lang="en-US" dirty="0"/>
              <a:t> sync [s]</a:t>
            </a:r>
          </a:p>
        </p:txBody>
      </p:sp>
      <p:sp>
        <p:nvSpPr>
          <p:cNvPr id="15" name="Circle: Hollow 14">
            <a:extLst>
              <a:ext uri="{FF2B5EF4-FFF2-40B4-BE49-F238E27FC236}">
                <a16:creationId xmlns:a16="http://schemas.microsoft.com/office/drawing/2014/main" id="{3C75475F-FE35-4A1D-A926-2301466FF7C5}"/>
              </a:ext>
            </a:extLst>
          </p:cNvPr>
          <p:cNvSpPr/>
          <p:nvPr/>
        </p:nvSpPr>
        <p:spPr>
          <a:xfrm>
            <a:off x="4061293" y="4448176"/>
            <a:ext cx="2447925" cy="2162174"/>
          </a:xfrm>
          <a:prstGeom prst="donut">
            <a:avLst>
              <a:gd name="adj" fmla="val 450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07D33FE-7E5B-4D28-8CA6-B7C67394F3F0}"/>
              </a:ext>
            </a:extLst>
          </p:cNvPr>
          <p:cNvSpPr txBox="1"/>
          <p:nvPr/>
        </p:nvSpPr>
        <p:spPr>
          <a:xfrm>
            <a:off x="4093901" y="4685347"/>
            <a:ext cx="23827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</a:t>
            </a:r>
          </a:p>
          <a:p>
            <a:pPr algn="ctr"/>
            <a:r>
              <a:rPr lang="en-US" dirty="0"/>
              <a:t>Lat, Lat error [deg]</a:t>
            </a:r>
          </a:p>
          <a:p>
            <a:pPr algn="ctr"/>
            <a:r>
              <a:rPr lang="en-US" dirty="0"/>
              <a:t>Long, Long error [deg]</a:t>
            </a:r>
          </a:p>
          <a:p>
            <a:pPr algn="ctr"/>
            <a:r>
              <a:rPr lang="en-US" dirty="0" err="1"/>
              <a:t>Elev</a:t>
            </a:r>
            <a:r>
              <a:rPr lang="en-US" dirty="0"/>
              <a:t>, </a:t>
            </a:r>
            <a:r>
              <a:rPr lang="en-US" dirty="0" err="1"/>
              <a:t>Elev</a:t>
            </a:r>
            <a:r>
              <a:rPr lang="en-US" dirty="0"/>
              <a:t> error [m]</a:t>
            </a:r>
          </a:p>
          <a:p>
            <a:pPr algn="ctr"/>
            <a:r>
              <a:rPr lang="en-US" dirty="0" err="1"/>
              <a:t>Clk</a:t>
            </a:r>
            <a:r>
              <a:rPr lang="en-US" dirty="0"/>
              <a:t> sync [s]</a:t>
            </a:r>
          </a:p>
        </p:txBody>
      </p:sp>
      <p:sp>
        <p:nvSpPr>
          <p:cNvPr id="17" name="Circle: Hollow 16">
            <a:extLst>
              <a:ext uri="{FF2B5EF4-FFF2-40B4-BE49-F238E27FC236}">
                <a16:creationId xmlns:a16="http://schemas.microsoft.com/office/drawing/2014/main" id="{CA77D9F7-EAE7-4A31-9F28-796892C44369}"/>
              </a:ext>
            </a:extLst>
          </p:cNvPr>
          <p:cNvSpPr/>
          <p:nvPr/>
        </p:nvSpPr>
        <p:spPr>
          <a:xfrm>
            <a:off x="875181" y="4199571"/>
            <a:ext cx="2447925" cy="2162174"/>
          </a:xfrm>
          <a:prstGeom prst="donut">
            <a:avLst>
              <a:gd name="adj" fmla="val 450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BFA95C1-F7FA-40F1-9F10-146D4F6D93EF}"/>
              </a:ext>
            </a:extLst>
          </p:cNvPr>
          <p:cNvSpPr txBox="1"/>
          <p:nvPr/>
        </p:nvSpPr>
        <p:spPr>
          <a:xfrm>
            <a:off x="907789" y="4436742"/>
            <a:ext cx="23827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</a:t>
            </a:r>
          </a:p>
          <a:p>
            <a:pPr algn="ctr"/>
            <a:r>
              <a:rPr lang="en-US" dirty="0"/>
              <a:t>Lat, Lat error [deg]</a:t>
            </a:r>
          </a:p>
          <a:p>
            <a:pPr algn="ctr"/>
            <a:r>
              <a:rPr lang="en-US" dirty="0"/>
              <a:t>Long, Long error [deg]</a:t>
            </a:r>
          </a:p>
          <a:p>
            <a:pPr algn="ctr"/>
            <a:r>
              <a:rPr lang="en-US" dirty="0" err="1"/>
              <a:t>Elev</a:t>
            </a:r>
            <a:r>
              <a:rPr lang="en-US" dirty="0"/>
              <a:t>, </a:t>
            </a:r>
            <a:r>
              <a:rPr lang="en-US" dirty="0" err="1"/>
              <a:t>Elev</a:t>
            </a:r>
            <a:r>
              <a:rPr lang="en-US" dirty="0"/>
              <a:t> error [m]</a:t>
            </a:r>
          </a:p>
          <a:p>
            <a:pPr algn="ctr"/>
            <a:r>
              <a:rPr lang="en-US" dirty="0" err="1"/>
              <a:t>Clk</a:t>
            </a:r>
            <a:r>
              <a:rPr lang="en-US" dirty="0"/>
              <a:t> sync [s]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B4BB544-2064-4BA1-8975-120B2E9C9F48}"/>
              </a:ext>
            </a:extLst>
          </p:cNvPr>
          <p:cNvGrpSpPr/>
          <p:nvPr/>
        </p:nvGrpSpPr>
        <p:grpSpPr>
          <a:xfrm rot="21193489">
            <a:off x="5115695" y="710760"/>
            <a:ext cx="2272441" cy="800099"/>
            <a:chOff x="6896100" y="1171575"/>
            <a:chExt cx="1381125" cy="1343025"/>
          </a:xfrm>
        </p:grpSpPr>
        <p:sp>
          <p:nvSpPr>
            <p:cNvPr id="19" name="Flowchart: Collate 18">
              <a:extLst>
                <a:ext uri="{FF2B5EF4-FFF2-40B4-BE49-F238E27FC236}">
                  <a16:creationId xmlns:a16="http://schemas.microsoft.com/office/drawing/2014/main" id="{0D4C2D04-B8E3-4888-84BD-2942FBCDD4EA}"/>
                </a:ext>
              </a:extLst>
            </p:cNvPr>
            <p:cNvSpPr/>
            <p:nvPr/>
          </p:nvSpPr>
          <p:spPr>
            <a:xfrm rot="18849093">
              <a:off x="6915150" y="1152525"/>
              <a:ext cx="1343025" cy="1381125"/>
            </a:xfrm>
            <a:prstGeom prst="flowChartCollat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57087C1F-6F0B-49E6-B619-80E359A1A530}"/>
                </a:ext>
              </a:extLst>
            </p:cNvPr>
            <p:cNvSpPr/>
            <p:nvPr/>
          </p:nvSpPr>
          <p:spPr>
            <a:xfrm>
              <a:off x="7419975" y="1590675"/>
              <a:ext cx="342900" cy="36099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47AAE68-93B8-4C4D-9E0F-74BE62188468}"/>
              </a:ext>
            </a:extLst>
          </p:cNvPr>
          <p:cNvGrpSpPr/>
          <p:nvPr/>
        </p:nvGrpSpPr>
        <p:grpSpPr>
          <a:xfrm rot="1731362">
            <a:off x="7739832" y="4330821"/>
            <a:ext cx="2272441" cy="800099"/>
            <a:chOff x="6896100" y="1171575"/>
            <a:chExt cx="1381125" cy="1343025"/>
          </a:xfrm>
        </p:grpSpPr>
        <p:sp>
          <p:nvSpPr>
            <p:cNvPr id="23" name="Flowchart: Collate 22">
              <a:extLst>
                <a:ext uri="{FF2B5EF4-FFF2-40B4-BE49-F238E27FC236}">
                  <a16:creationId xmlns:a16="http://schemas.microsoft.com/office/drawing/2014/main" id="{0722E62F-3F3B-4BA9-9616-09C4B5BE5E7C}"/>
                </a:ext>
              </a:extLst>
            </p:cNvPr>
            <p:cNvSpPr/>
            <p:nvPr/>
          </p:nvSpPr>
          <p:spPr>
            <a:xfrm rot="18849093">
              <a:off x="6915150" y="1152525"/>
              <a:ext cx="1343025" cy="1381125"/>
            </a:xfrm>
            <a:prstGeom prst="flowChartCollat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8B87E3B9-145C-45EE-AC17-1C1ECD4C6FF0}"/>
                </a:ext>
              </a:extLst>
            </p:cNvPr>
            <p:cNvSpPr/>
            <p:nvPr/>
          </p:nvSpPr>
          <p:spPr>
            <a:xfrm>
              <a:off x="7419975" y="1590675"/>
              <a:ext cx="342900" cy="36099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11E497CC-E9C1-4E31-B120-68225BD31D8B}"/>
              </a:ext>
            </a:extLst>
          </p:cNvPr>
          <p:cNvSpPr txBox="1"/>
          <p:nvPr/>
        </p:nvSpPr>
        <p:spPr>
          <a:xfrm>
            <a:off x="6476609" y="6224"/>
            <a:ext cx="23827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S1</a:t>
            </a:r>
          </a:p>
          <a:p>
            <a:pPr algn="ctr"/>
            <a:r>
              <a:rPr lang="en-US" dirty="0"/>
              <a:t>Lat, Lat error [deg]</a:t>
            </a:r>
          </a:p>
          <a:p>
            <a:pPr algn="ctr"/>
            <a:r>
              <a:rPr lang="en-US" dirty="0"/>
              <a:t>Long, Long error [deg]</a:t>
            </a:r>
          </a:p>
          <a:p>
            <a:pPr algn="ctr"/>
            <a:r>
              <a:rPr lang="en-US" dirty="0" err="1"/>
              <a:t>Elev</a:t>
            </a:r>
            <a:r>
              <a:rPr lang="en-US" dirty="0"/>
              <a:t>, </a:t>
            </a:r>
            <a:r>
              <a:rPr lang="en-US" dirty="0" err="1"/>
              <a:t>Elev</a:t>
            </a:r>
            <a:r>
              <a:rPr lang="en-US" dirty="0"/>
              <a:t> error [m]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E580B78-EBBC-423F-A459-B7367D03A1CF}"/>
              </a:ext>
            </a:extLst>
          </p:cNvPr>
          <p:cNvSpPr txBox="1"/>
          <p:nvPr/>
        </p:nvSpPr>
        <p:spPr>
          <a:xfrm>
            <a:off x="9168003" y="3946683"/>
            <a:ext cx="23827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S2</a:t>
            </a:r>
          </a:p>
          <a:p>
            <a:pPr algn="ctr"/>
            <a:r>
              <a:rPr lang="en-US" dirty="0"/>
              <a:t>Lat, Lat error [deg]</a:t>
            </a:r>
          </a:p>
          <a:p>
            <a:pPr algn="ctr"/>
            <a:r>
              <a:rPr lang="en-US" dirty="0"/>
              <a:t>Long, Long error [deg]</a:t>
            </a:r>
          </a:p>
          <a:p>
            <a:pPr algn="ctr"/>
            <a:r>
              <a:rPr lang="en-US" dirty="0" err="1"/>
              <a:t>Elev</a:t>
            </a:r>
            <a:r>
              <a:rPr lang="en-US" dirty="0"/>
              <a:t>, </a:t>
            </a:r>
            <a:r>
              <a:rPr lang="en-US" dirty="0" err="1"/>
              <a:t>Elev</a:t>
            </a:r>
            <a:r>
              <a:rPr lang="en-US" dirty="0"/>
              <a:t> error [m]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8490B3A-9D81-4B33-B9E7-A8641A1CA9C8}"/>
              </a:ext>
            </a:extLst>
          </p:cNvPr>
          <p:cNvSpPr txBox="1"/>
          <p:nvPr/>
        </p:nvSpPr>
        <p:spPr>
          <a:xfrm>
            <a:off x="619125" y="390525"/>
            <a:ext cx="2590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00B050"/>
                </a:solidFill>
              </a:rPr>
              <a:t>Inputs:</a:t>
            </a:r>
          </a:p>
        </p:txBody>
      </p:sp>
    </p:spTree>
    <p:extLst>
      <p:ext uri="{BB962C8B-B14F-4D97-AF65-F5344CB8AC3E}">
        <p14:creationId xmlns:p14="http://schemas.microsoft.com/office/powerpoint/2010/main" val="203853661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130C0E86-23CB-4D5D-BE46-952573AD667C}"/>
              </a:ext>
            </a:extLst>
          </p:cNvPr>
          <p:cNvSpPr/>
          <p:nvPr/>
        </p:nvSpPr>
        <p:spPr>
          <a:xfrm>
            <a:off x="-3007567" y="1714501"/>
            <a:ext cx="9760792" cy="818527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ircle: Hollow 1">
            <a:extLst>
              <a:ext uri="{FF2B5EF4-FFF2-40B4-BE49-F238E27FC236}">
                <a16:creationId xmlns:a16="http://schemas.microsoft.com/office/drawing/2014/main" id="{1DFD35AE-69F6-4282-A97E-5F8997A596A0}"/>
              </a:ext>
            </a:extLst>
          </p:cNvPr>
          <p:cNvSpPr/>
          <p:nvPr/>
        </p:nvSpPr>
        <p:spPr>
          <a:xfrm>
            <a:off x="405710" y="1784509"/>
            <a:ext cx="2447925" cy="2162174"/>
          </a:xfrm>
          <a:prstGeom prst="donut">
            <a:avLst>
              <a:gd name="adj" fmla="val 450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19FDF8-484D-4874-B78C-8B4E4EEEE2A0}"/>
              </a:ext>
            </a:extLst>
          </p:cNvPr>
          <p:cNvSpPr txBox="1"/>
          <p:nvPr/>
        </p:nvSpPr>
        <p:spPr>
          <a:xfrm>
            <a:off x="454623" y="2049059"/>
            <a:ext cx="23827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</a:t>
            </a:r>
          </a:p>
          <a:p>
            <a:pPr algn="ctr"/>
            <a:r>
              <a:rPr lang="en-US" dirty="0"/>
              <a:t>Lat, Lat error [deg]</a:t>
            </a:r>
          </a:p>
          <a:p>
            <a:pPr algn="ctr"/>
            <a:r>
              <a:rPr lang="en-US" dirty="0"/>
              <a:t>Long, Long error [deg]</a:t>
            </a:r>
          </a:p>
          <a:p>
            <a:pPr algn="ctr"/>
            <a:r>
              <a:rPr lang="en-US" dirty="0" err="1"/>
              <a:t>Elev</a:t>
            </a:r>
            <a:r>
              <a:rPr lang="en-US" dirty="0"/>
              <a:t>, </a:t>
            </a:r>
            <a:r>
              <a:rPr lang="en-US" dirty="0" err="1"/>
              <a:t>Elev</a:t>
            </a:r>
            <a:r>
              <a:rPr lang="en-US" dirty="0"/>
              <a:t> error [m]</a:t>
            </a:r>
          </a:p>
          <a:p>
            <a:pPr algn="ctr"/>
            <a:r>
              <a:rPr lang="en-US" dirty="0" err="1"/>
              <a:t>Clk</a:t>
            </a:r>
            <a:r>
              <a:rPr lang="en-US" dirty="0"/>
              <a:t> sync</a:t>
            </a:r>
          </a:p>
        </p:txBody>
      </p:sp>
      <p:sp>
        <p:nvSpPr>
          <p:cNvPr id="11" name="Circle: Hollow 10">
            <a:extLst>
              <a:ext uri="{FF2B5EF4-FFF2-40B4-BE49-F238E27FC236}">
                <a16:creationId xmlns:a16="http://schemas.microsoft.com/office/drawing/2014/main" id="{5733EAAE-392D-4E27-B38E-4D6C0727E573}"/>
              </a:ext>
            </a:extLst>
          </p:cNvPr>
          <p:cNvSpPr/>
          <p:nvPr/>
        </p:nvSpPr>
        <p:spPr>
          <a:xfrm>
            <a:off x="2837331" y="2419351"/>
            <a:ext cx="2447925" cy="2162174"/>
          </a:xfrm>
          <a:prstGeom prst="donut">
            <a:avLst>
              <a:gd name="adj" fmla="val 450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D2362A6-449D-4BBE-BEC2-262F72586A3C}"/>
              </a:ext>
            </a:extLst>
          </p:cNvPr>
          <p:cNvSpPr txBox="1"/>
          <p:nvPr/>
        </p:nvSpPr>
        <p:spPr>
          <a:xfrm>
            <a:off x="2869939" y="2656522"/>
            <a:ext cx="23827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</a:t>
            </a:r>
          </a:p>
          <a:p>
            <a:pPr algn="ctr"/>
            <a:r>
              <a:rPr lang="en-US" dirty="0"/>
              <a:t>Lat, Lat error [deg]</a:t>
            </a:r>
          </a:p>
          <a:p>
            <a:pPr algn="ctr"/>
            <a:r>
              <a:rPr lang="en-US" dirty="0"/>
              <a:t>Long, Long error [deg]</a:t>
            </a:r>
          </a:p>
          <a:p>
            <a:pPr algn="ctr"/>
            <a:r>
              <a:rPr lang="en-US" dirty="0" err="1"/>
              <a:t>Elev</a:t>
            </a:r>
            <a:r>
              <a:rPr lang="en-US" dirty="0"/>
              <a:t>, </a:t>
            </a:r>
            <a:r>
              <a:rPr lang="en-US" dirty="0" err="1"/>
              <a:t>Elev</a:t>
            </a:r>
            <a:r>
              <a:rPr lang="en-US" dirty="0"/>
              <a:t> error [m]</a:t>
            </a:r>
          </a:p>
          <a:p>
            <a:pPr algn="ctr"/>
            <a:r>
              <a:rPr lang="en-US" dirty="0" err="1"/>
              <a:t>Clk</a:t>
            </a:r>
            <a:r>
              <a:rPr lang="en-US" dirty="0"/>
              <a:t> sync</a:t>
            </a:r>
          </a:p>
        </p:txBody>
      </p:sp>
      <p:sp>
        <p:nvSpPr>
          <p:cNvPr id="15" name="Circle: Hollow 14">
            <a:extLst>
              <a:ext uri="{FF2B5EF4-FFF2-40B4-BE49-F238E27FC236}">
                <a16:creationId xmlns:a16="http://schemas.microsoft.com/office/drawing/2014/main" id="{3C75475F-FE35-4A1D-A926-2301466FF7C5}"/>
              </a:ext>
            </a:extLst>
          </p:cNvPr>
          <p:cNvSpPr/>
          <p:nvPr/>
        </p:nvSpPr>
        <p:spPr>
          <a:xfrm>
            <a:off x="4061293" y="4448176"/>
            <a:ext cx="2447925" cy="2162174"/>
          </a:xfrm>
          <a:prstGeom prst="donut">
            <a:avLst>
              <a:gd name="adj" fmla="val 450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07D33FE-7E5B-4D28-8CA6-B7C67394F3F0}"/>
              </a:ext>
            </a:extLst>
          </p:cNvPr>
          <p:cNvSpPr txBox="1"/>
          <p:nvPr/>
        </p:nvSpPr>
        <p:spPr>
          <a:xfrm>
            <a:off x="4093901" y="4685347"/>
            <a:ext cx="23827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</a:t>
            </a:r>
          </a:p>
          <a:p>
            <a:pPr algn="ctr"/>
            <a:r>
              <a:rPr lang="en-US" dirty="0"/>
              <a:t>Lat, Lat error [deg]</a:t>
            </a:r>
          </a:p>
          <a:p>
            <a:pPr algn="ctr"/>
            <a:r>
              <a:rPr lang="en-US" dirty="0"/>
              <a:t>Long, Long error [deg]</a:t>
            </a:r>
          </a:p>
          <a:p>
            <a:pPr algn="ctr"/>
            <a:r>
              <a:rPr lang="en-US" dirty="0" err="1"/>
              <a:t>Elev</a:t>
            </a:r>
            <a:r>
              <a:rPr lang="en-US" dirty="0"/>
              <a:t>, </a:t>
            </a:r>
            <a:r>
              <a:rPr lang="en-US" dirty="0" err="1"/>
              <a:t>Elev</a:t>
            </a:r>
            <a:r>
              <a:rPr lang="en-US" dirty="0"/>
              <a:t> error [m]</a:t>
            </a:r>
          </a:p>
          <a:p>
            <a:pPr algn="ctr"/>
            <a:r>
              <a:rPr lang="en-US" dirty="0" err="1"/>
              <a:t>Clk</a:t>
            </a:r>
            <a:r>
              <a:rPr lang="en-US" dirty="0"/>
              <a:t> sync</a:t>
            </a:r>
          </a:p>
        </p:txBody>
      </p:sp>
      <p:sp>
        <p:nvSpPr>
          <p:cNvPr id="17" name="Circle: Hollow 16">
            <a:extLst>
              <a:ext uri="{FF2B5EF4-FFF2-40B4-BE49-F238E27FC236}">
                <a16:creationId xmlns:a16="http://schemas.microsoft.com/office/drawing/2014/main" id="{CA77D9F7-EAE7-4A31-9F28-796892C44369}"/>
              </a:ext>
            </a:extLst>
          </p:cNvPr>
          <p:cNvSpPr/>
          <p:nvPr/>
        </p:nvSpPr>
        <p:spPr>
          <a:xfrm>
            <a:off x="875181" y="4199571"/>
            <a:ext cx="2447925" cy="2162174"/>
          </a:xfrm>
          <a:prstGeom prst="donut">
            <a:avLst>
              <a:gd name="adj" fmla="val 450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BFA95C1-F7FA-40F1-9F10-146D4F6D93EF}"/>
              </a:ext>
            </a:extLst>
          </p:cNvPr>
          <p:cNvSpPr txBox="1"/>
          <p:nvPr/>
        </p:nvSpPr>
        <p:spPr>
          <a:xfrm>
            <a:off x="907789" y="4436742"/>
            <a:ext cx="23827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</a:t>
            </a:r>
          </a:p>
          <a:p>
            <a:pPr algn="ctr"/>
            <a:r>
              <a:rPr lang="en-US" dirty="0"/>
              <a:t>Lat, Lat error [deg]</a:t>
            </a:r>
          </a:p>
          <a:p>
            <a:pPr algn="ctr"/>
            <a:r>
              <a:rPr lang="en-US" dirty="0"/>
              <a:t>Long, Long error [deg]</a:t>
            </a:r>
          </a:p>
          <a:p>
            <a:pPr algn="ctr"/>
            <a:r>
              <a:rPr lang="en-US" dirty="0" err="1"/>
              <a:t>Elev</a:t>
            </a:r>
            <a:r>
              <a:rPr lang="en-US" dirty="0"/>
              <a:t>, </a:t>
            </a:r>
            <a:r>
              <a:rPr lang="en-US" dirty="0" err="1"/>
              <a:t>Elev</a:t>
            </a:r>
            <a:r>
              <a:rPr lang="en-US" dirty="0"/>
              <a:t> error [m]</a:t>
            </a:r>
          </a:p>
          <a:p>
            <a:pPr algn="ctr"/>
            <a:r>
              <a:rPr lang="en-US" dirty="0" err="1"/>
              <a:t>Clk</a:t>
            </a:r>
            <a:r>
              <a:rPr lang="en-US" dirty="0"/>
              <a:t> sync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23F865-E52E-4C26-BC2E-DC271F192AB3}"/>
              </a:ext>
            </a:extLst>
          </p:cNvPr>
          <p:cNvSpPr txBox="1"/>
          <p:nvPr/>
        </p:nvSpPr>
        <p:spPr>
          <a:xfrm>
            <a:off x="6753225" y="1266825"/>
            <a:ext cx="454342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All information captured in GND structure!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042413D-2D02-4426-80AE-A434FBC9D5B0}"/>
              </a:ext>
            </a:extLst>
          </p:cNvPr>
          <p:cNvCxnSpPr/>
          <p:nvPr/>
        </p:nvCxnSpPr>
        <p:spPr>
          <a:xfrm flipH="1">
            <a:off x="6444000" y="2246894"/>
            <a:ext cx="1419616" cy="869865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162418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BB4BB544-2064-4BA1-8975-120B2E9C9F48}"/>
              </a:ext>
            </a:extLst>
          </p:cNvPr>
          <p:cNvGrpSpPr/>
          <p:nvPr/>
        </p:nvGrpSpPr>
        <p:grpSpPr>
          <a:xfrm rot="21193489">
            <a:off x="5115695" y="710760"/>
            <a:ext cx="2272441" cy="800099"/>
            <a:chOff x="6896100" y="1171575"/>
            <a:chExt cx="1381125" cy="1343025"/>
          </a:xfrm>
        </p:grpSpPr>
        <p:sp>
          <p:nvSpPr>
            <p:cNvPr id="19" name="Flowchart: Collate 18">
              <a:extLst>
                <a:ext uri="{FF2B5EF4-FFF2-40B4-BE49-F238E27FC236}">
                  <a16:creationId xmlns:a16="http://schemas.microsoft.com/office/drawing/2014/main" id="{0D4C2D04-B8E3-4888-84BD-2942FBCDD4EA}"/>
                </a:ext>
              </a:extLst>
            </p:cNvPr>
            <p:cNvSpPr/>
            <p:nvPr/>
          </p:nvSpPr>
          <p:spPr>
            <a:xfrm rot="18849093">
              <a:off x="6915150" y="1152525"/>
              <a:ext cx="1343025" cy="1381125"/>
            </a:xfrm>
            <a:prstGeom prst="flowChartCollat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57087C1F-6F0B-49E6-B619-80E359A1A530}"/>
                </a:ext>
              </a:extLst>
            </p:cNvPr>
            <p:cNvSpPr/>
            <p:nvPr/>
          </p:nvSpPr>
          <p:spPr>
            <a:xfrm>
              <a:off x="7419975" y="1590675"/>
              <a:ext cx="342900" cy="36099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47AAE68-93B8-4C4D-9E0F-74BE62188468}"/>
              </a:ext>
            </a:extLst>
          </p:cNvPr>
          <p:cNvGrpSpPr/>
          <p:nvPr/>
        </p:nvGrpSpPr>
        <p:grpSpPr>
          <a:xfrm rot="1731362">
            <a:off x="7739832" y="4330821"/>
            <a:ext cx="2272441" cy="800099"/>
            <a:chOff x="6896100" y="1171575"/>
            <a:chExt cx="1381125" cy="1343025"/>
          </a:xfrm>
        </p:grpSpPr>
        <p:sp>
          <p:nvSpPr>
            <p:cNvPr id="23" name="Flowchart: Collate 22">
              <a:extLst>
                <a:ext uri="{FF2B5EF4-FFF2-40B4-BE49-F238E27FC236}">
                  <a16:creationId xmlns:a16="http://schemas.microsoft.com/office/drawing/2014/main" id="{0722E62F-3F3B-4BA9-9616-09C4B5BE5E7C}"/>
                </a:ext>
              </a:extLst>
            </p:cNvPr>
            <p:cNvSpPr/>
            <p:nvPr/>
          </p:nvSpPr>
          <p:spPr>
            <a:xfrm rot="18849093">
              <a:off x="6915150" y="1152525"/>
              <a:ext cx="1343025" cy="1381125"/>
            </a:xfrm>
            <a:prstGeom prst="flowChartCollat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8B87E3B9-145C-45EE-AC17-1C1ECD4C6FF0}"/>
                </a:ext>
              </a:extLst>
            </p:cNvPr>
            <p:cNvSpPr/>
            <p:nvPr/>
          </p:nvSpPr>
          <p:spPr>
            <a:xfrm>
              <a:off x="7419975" y="1590675"/>
              <a:ext cx="342900" cy="36099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11E497CC-E9C1-4E31-B120-68225BD31D8B}"/>
              </a:ext>
            </a:extLst>
          </p:cNvPr>
          <p:cNvSpPr txBox="1"/>
          <p:nvPr/>
        </p:nvSpPr>
        <p:spPr>
          <a:xfrm>
            <a:off x="6476609" y="6224"/>
            <a:ext cx="23827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S1</a:t>
            </a:r>
          </a:p>
          <a:p>
            <a:pPr algn="ctr"/>
            <a:r>
              <a:rPr lang="en-US" dirty="0"/>
              <a:t>Lat, Lat error [deg]</a:t>
            </a:r>
          </a:p>
          <a:p>
            <a:pPr algn="ctr"/>
            <a:r>
              <a:rPr lang="en-US" dirty="0"/>
              <a:t>Long, Long error [deg]</a:t>
            </a:r>
          </a:p>
          <a:p>
            <a:pPr algn="ctr"/>
            <a:r>
              <a:rPr lang="en-US" dirty="0" err="1"/>
              <a:t>Elev</a:t>
            </a:r>
            <a:r>
              <a:rPr lang="en-US" dirty="0"/>
              <a:t>, </a:t>
            </a:r>
            <a:r>
              <a:rPr lang="en-US" dirty="0" err="1"/>
              <a:t>Elev</a:t>
            </a:r>
            <a:r>
              <a:rPr lang="en-US" dirty="0"/>
              <a:t> error [m]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E580B78-EBBC-423F-A459-B7367D03A1CF}"/>
              </a:ext>
            </a:extLst>
          </p:cNvPr>
          <p:cNvSpPr txBox="1"/>
          <p:nvPr/>
        </p:nvSpPr>
        <p:spPr>
          <a:xfrm>
            <a:off x="9168003" y="3946683"/>
            <a:ext cx="23827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S2</a:t>
            </a:r>
          </a:p>
          <a:p>
            <a:pPr algn="ctr"/>
            <a:r>
              <a:rPr lang="en-US" dirty="0"/>
              <a:t>Lat, Lat error [deg]</a:t>
            </a:r>
          </a:p>
          <a:p>
            <a:pPr algn="ctr"/>
            <a:r>
              <a:rPr lang="en-US" dirty="0"/>
              <a:t>Long, Long error [deg]</a:t>
            </a:r>
          </a:p>
          <a:p>
            <a:pPr algn="ctr"/>
            <a:r>
              <a:rPr lang="en-US" dirty="0" err="1"/>
              <a:t>Elev</a:t>
            </a:r>
            <a:r>
              <a:rPr lang="en-US" dirty="0"/>
              <a:t>, </a:t>
            </a:r>
            <a:r>
              <a:rPr lang="en-US" dirty="0" err="1"/>
              <a:t>Elev</a:t>
            </a:r>
            <a:r>
              <a:rPr lang="en-US" dirty="0"/>
              <a:t> error [m]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4E19EB4-4949-4273-A3AB-7E59F585D15A}"/>
              </a:ext>
            </a:extLst>
          </p:cNvPr>
          <p:cNvSpPr txBox="1"/>
          <p:nvPr/>
        </p:nvSpPr>
        <p:spPr>
          <a:xfrm>
            <a:off x="1694958" y="3163103"/>
            <a:ext cx="454342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All information captured in SAT structure!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1769B4A-4F8D-4B52-A751-FE025D77E3D9}"/>
              </a:ext>
            </a:extLst>
          </p:cNvPr>
          <p:cNvCxnSpPr>
            <a:cxnSpLocks/>
          </p:cNvCxnSpPr>
          <p:nvPr/>
        </p:nvCxnSpPr>
        <p:spPr>
          <a:xfrm flipV="1">
            <a:off x="4587495" y="3051110"/>
            <a:ext cx="2550423" cy="1244828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328486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48C4CF8-4AA0-43DB-A2F9-9D50DC10911E}"/>
              </a:ext>
            </a:extLst>
          </p:cNvPr>
          <p:cNvSpPr txBox="1"/>
          <p:nvPr/>
        </p:nvSpPr>
        <p:spPr>
          <a:xfrm>
            <a:off x="619125" y="390525"/>
            <a:ext cx="79868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Outputs: Time Difference Matrix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D447D7-DC27-4923-9EAE-DC7CAABBF4EA}"/>
              </a:ext>
            </a:extLst>
          </p:cNvPr>
          <p:cNvSpPr txBox="1"/>
          <p:nvPr/>
        </p:nvSpPr>
        <p:spPr>
          <a:xfrm>
            <a:off x="5362187" y="1099302"/>
            <a:ext cx="985740" cy="3732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F79325-49D4-4A88-A842-A1E2D93FD9D6}"/>
              </a:ext>
            </a:extLst>
          </p:cNvPr>
          <p:cNvSpPr txBox="1"/>
          <p:nvPr/>
        </p:nvSpPr>
        <p:spPr>
          <a:xfrm>
            <a:off x="2372356" y="1551823"/>
            <a:ext cx="2108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Time Difference [s]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42E751-6EA0-4CC9-9973-181832955A4C}"/>
              </a:ext>
            </a:extLst>
          </p:cNvPr>
          <p:cNvSpPr txBox="1"/>
          <p:nvPr/>
        </p:nvSpPr>
        <p:spPr>
          <a:xfrm>
            <a:off x="4800698" y="1551823"/>
            <a:ext cx="2108718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A-B</a:t>
            </a:r>
          </a:p>
          <a:p>
            <a:pPr algn="ctr"/>
            <a:r>
              <a:rPr lang="en-US" dirty="0"/>
              <a:t>A-B error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A-C</a:t>
            </a:r>
          </a:p>
          <a:p>
            <a:pPr algn="ctr"/>
            <a:r>
              <a:rPr lang="en-US" dirty="0"/>
              <a:t>A-C error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A-D</a:t>
            </a:r>
          </a:p>
          <a:p>
            <a:pPr algn="ctr"/>
            <a:r>
              <a:rPr lang="en-US" dirty="0"/>
              <a:t>A-D error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B-C</a:t>
            </a:r>
          </a:p>
          <a:p>
            <a:pPr algn="ctr"/>
            <a:r>
              <a:rPr lang="en-US" dirty="0"/>
              <a:t>B-C error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B-D</a:t>
            </a:r>
          </a:p>
          <a:p>
            <a:pPr algn="ctr"/>
            <a:r>
              <a:rPr lang="en-US" dirty="0"/>
              <a:t>B-D error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C-D</a:t>
            </a:r>
          </a:p>
          <a:p>
            <a:pPr algn="ctr"/>
            <a:r>
              <a:rPr lang="en-US" dirty="0"/>
              <a:t>C-D error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E4391F-BE1F-4C76-A1B9-70FB1746FCE4}"/>
              </a:ext>
            </a:extLst>
          </p:cNvPr>
          <p:cNvSpPr txBox="1"/>
          <p:nvPr/>
        </p:nvSpPr>
        <p:spPr>
          <a:xfrm>
            <a:off x="1847461" y="1761307"/>
            <a:ext cx="3158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Time Difference Error [s]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A021F2-60FA-444C-9082-DD34C272DFBA}"/>
              </a:ext>
            </a:extLst>
          </p:cNvPr>
          <p:cNvSpPr txBox="1"/>
          <p:nvPr/>
        </p:nvSpPr>
        <p:spPr>
          <a:xfrm>
            <a:off x="7620193" y="1106097"/>
            <a:ext cx="985740" cy="3732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2E459C-9D3F-42B4-A737-F300B6FCE814}"/>
              </a:ext>
            </a:extLst>
          </p:cNvPr>
          <p:cNvSpPr txBox="1"/>
          <p:nvPr/>
        </p:nvSpPr>
        <p:spPr>
          <a:xfrm>
            <a:off x="7058704" y="1551823"/>
            <a:ext cx="2108718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A-B</a:t>
            </a:r>
          </a:p>
          <a:p>
            <a:pPr algn="ctr"/>
            <a:r>
              <a:rPr lang="en-US" dirty="0"/>
              <a:t>A-B error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A-C</a:t>
            </a:r>
          </a:p>
          <a:p>
            <a:pPr algn="ctr"/>
            <a:r>
              <a:rPr lang="en-US" dirty="0"/>
              <a:t>A-C error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A-D</a:t>
            </a:r>
          </a:p>
          <a:p>
            <a:pPr algn="ctr"/>
            <a:r>
              <a:rPr lang="en-US" dirty="0"/>
              <a:t>A-D error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B-C</a:t>
            </a:r>
          </a:p>
          <a:p>
            <a:pPr algn="ctr"/>
            <a:r>
              <a:rPr lang="en-US" dirty="0"/>
              <a:t>B-C error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B-D</a:t>
            </a:r>
          </a:p>
          <a:p>
            <a:pPr algn="ctr"/>
            <a:r>
              <a:rPr lang="en-US" dirty="0"/>
              <a:t>B-D error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C-D</a:t>
            </a:r>
          </a:p>
          <a:p>
            <a:pPr algn="ctr"/>
            <a:r>
              <a:rPr lang="en-US" dirty="0"/>
              <a:t>C-D error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E9D66E8-EB74-4985-8CD8-9DD2E541810A}"/>
              </a:ext>
            </a:extLst>
          </p:cNvPr>
          <p:cNvSpPr txBox="1"/>
          <p:nvPr/>
        </p:nvSpPr>
        <p:spPr>
          <a:xfrm>
            <a:off x="10151900" y="1106097"/>
            <a:ext cx="985740" cy="3732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</a:t>
            </a:r>
            <a:r>
              <a:rPr lang="en-US" dirty="0">
                <a:solidFill>
                  <a:srgbClr val="00B050"/>
                </a:solidFill>
              </a:rPr>
              <a:t>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9F2B42B-88D5-46D4-97A0-7B8B7484AEA4}"/>
              </a:ext>
            </a:extLst>
          </p:cNvPr>
          <p:cNvSpPr txBox="1"/>
          <p:nvPr/>
        </p:nvSpPr>
        <p:spPr>
          <a:xfrm>
            <a:off x="9590411" y="1551823"/>
            <a:ext cx="2108718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A-B</a:t>
            </a:r>
          </a:p>
          <a:p>
            <a:pPr algn="ctr"/>
            <a:r>
              <a:rPr lang="en-US" dirty="0"/>
              <a:t>A-B error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A-C</a:t>
            </a:r>
          </a:p>
          <a:p>
            <a:pPr algn="ctr"/>
            <a:r>
              <a:rPr lang="en-US" dirty="0"/>
              <a:t>A-C error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.</a:t>
            </a:r>
          </a:p>
          <a:p>
            <a:pPr algn="ctr"/>
            <a:r>
              <a:rPr lang="en-US" dirty="0"/>
              <a:t>.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.</a:t>
            </a:r>
          </a:p>
          <a:p>
            <a:pPr algn="ctr"/>
            <a:r>
              <a:rPr lang="en-US" dirty="0"/>
              <a:t>.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.</a:t>
            </a:r>
          </a:p>
          <a:p>
            <a:pPr algn="ctr"/>
            <a:r>
              <a:rPr lang="en-US" dirty="0"/>
              <a:t>.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(</a:t>
            </a:r>
            <a:r>
              <a:rPr lang="en-US" dirty="0">
                <a:solidFill>
                  <a:srgbClr val="0070C0"/>
                </a:solidFill>
              </a:rPr>
              <a:t>G</a:t>
            </a:r>
            <a:r>
              <a:rPr lang="en-US" dirty="0"/>
              <a:t>-1)-</a:t>
            </a:r>
            <a:r>
              <a:rPr lang="en-US" dirty="0">
                <a:solidFill>
                  <a:srgbClr val="0070C0"/>
                </a:solidFill>
              </a:rPr>
              <a:t>G</a:t>
            </a:r>
          </a:p>
          <a:p>
            <a:pPr algn="ctr"/>
            <a:r>
              <a:rPr lang="en-US" dirty="0"/>
              <a:t>(</a:t>
            </a:r>
            <a:r>
              <a:rPr lang="en-US" dirty="0">
                <a:solidFill>
                  <a:srgbClr val="0070C0"/>
                </a:solidFill>
              </a:rPr>
              <a:t>G</a:t>
            </a:r>
            <a:r>
              <a:rPr lang="en-US" dirty="0"/>
              <a:t>-1)-</a:t>
            </a:r>
            <a:r>
              <a:rPr lang="en-US" dirty="0">
                <a:solidFill>
                  <a:srgbClr val="0070C0"/>
                </a:solidFill>
              </a:rPr>
              <a:t>G</a:t>
            </a:r>
            <a:r>
              <a:rPr lang="en-US" dirty="0"/>
              <a:t> error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D0933C5-B32C-4E8D-9CDD-4AC7D9C68A69}"/>
              </a:ext>
            </a:extLst>
          </p:cNvPr>
          <p:cNvSpPr txBox="1"/>
          <p:nvPr/>
        </p:nvSpPr>
        <p:spPr>
          <a:xfrm>
            <a:off x="8982077" y="1099302"/>
            <a:ext cx="985740" cy="3732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8B97615-5391-432E-8D84-FE280539CE96}"/>
              </a:ext>
            </a:extLst>
          </p:cNvPr>
          <p:cNvSpPr txBox="1"/>
          <p:nvPr/>
        </p:nvSpPr>
        <p:spPr>
          <a:xfrm>
            <a:off x="765109" y="3041780"/>
            <a:ext cx="21087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N</a:t>
            </a:r>
            <a:r>
              <a:rPr lang="en-US" dirty="0"/>
              <a:t> satellites</a:t>
            </a:r>
          </a:p>
          <a:p>
            <a:r>
              <a:rPr lang="en-US" dirty="0">
                <a:solidFill>
                  <a:srgbClr val="0070C0"/>
                </a:solidFill>
              </a:rPr>
              <a:t>G</a:t>
            </a:r>
            <a:r>
              <a:rPr lang="en-US" dirty="0"/>
              <a:t> Ground Stations</a:t>
            </a:r>
          </a:p>
        </p:txBody>
      </p:sp>
    </p:spTree>
    <p:extLst>
      <p:ext uri="{BB962C8B-B14F-4D97-AF65-F5344CB8AC3E}">
        <p14:creationId xmlns:p14="http://schemas.microsoft.com/office/powerpoint/2010/main" val="421483171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5AE352-9A48-43B7-9A56-366BA71294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107E66-C427-4774-BF17-2AD718AF41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timeDiff</a:t>
            </a:r>
            <a:r>
              <a:rPr lang="en-US" dirty="0"/>
              <a:t> can run with any size GND and SAT structures</a:t>
            </a:r>
          </a:p>
          <a:p>
            <a:r>
              <a:rPr lang="en-US" dirty="0"/>
              <a:t>The coordinate conversion assumes a spherical earth</a:t>
            </a:r>
          </a:p>
          <a:p>
            <a:r>
              <a:rPr lang="en-US" dirty="0"/>
              <a:t>Satellite position is absolute Lat and Long, not azimuth and elevation</a:t>
            </a:r>
          </a:p>
          <a:p>
            <a:r>
              <a:rPr lang="en-US" dirty="0"/>
              <a:t>The elevations values are in meters above sea level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44769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900C50-C3B0-4EAD-9543-5AF4B25A4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Changes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7F7828-B9D2-4305-97CB-AB283B2F02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Geo2rect can take any type of spheroid (really geo2ecef)</a:t>
            </a:r>
          </a:p>
          <a:p>
            <a:r>
              <a:rPr lang="en-US" dirty="0" err="1"/>
              <a:t>measureInTopocentricFrame</a:t>
            </a:r>
            <a:r>
              <a:rPr lang="en-US" dirty="0"/>
              <a:t> takes geodetic data turns into topocentric frame.</a:t>
            </a:r>
          </a:p>
          <a:p>
            <a:r>
              <a:rPr lang="en-US" dirty="0" err="1"/>
              <a:t>getStruct</a:t>
            </a:r>
            <a:r>
              <a:rPr lang="en-US" dirty="0"/>
              <a:t> records position in ECEF and Topocentric frame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293541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B170B-72C3-458D-A064-ADC7D3B4CC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Estimating the Uncertainty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795E04-80F4-4828-9224-684D26D5EA4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 Anthony Iannuzzi</a:t>
            </a:r>
          </a:p>
        </p:txBody>
      </p:sp>
    </p:spTree>
    <p:extLst>
      <p:ext uri="{BB962C8B-B14F-4D97-AF65-F5344CB8AC3E}">
        <p14:creationId xmlns:p14="http://schemas.microsoft.com/office/powerpoint/2010/main" val="113246534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E0467A-C55F-4C3D-A068-57D5B6C5A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uncertainty of some output is equal to input error times the partial derivative.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E485DB4-6B1F-430D-B839-673BE166CA2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85797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For a One-at-a-Time analysis:</a:t>
                </a:r>
              </a:p>
              <a:p>
                <a:pPr marL="0" indent="0">
                  <a:buNone/>
                </a:pPr>
                <a:r>
                  <a:rPr lang="en-US" dirty="0"/>
                  <a:t>Given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,…)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Then,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𝛿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𝛿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den>
                                  </m:f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𝛿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num>
                                    <m:den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𝛿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den>
                                  </m:f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𝛿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num>
                                    <m:den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𝛿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den>
                                  </m:f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+…</m:t>
                          </m:r>
                        </m:e>
                      </m:rad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The partial derivatives are called the </a:t>
                </a:r>
                <a:r>
                  <a:rPr lang="en-US" b="1" i="1" u="sng" dirty="0"/>
                  <a:t>sensitivities</a:t>
                </a:r>
                <a:r>
                  <a:rPr lang="en-US" dirty="0"/>
                  <a:t>. These identify which variables the output is most affected in. Larger errors in these mean larger error in the final answer. 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E485DB4-6B1F-430D-B839-673BE166CA2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857979"/>
              </a:xfrm>
              <a:blipFill>
                <a:blip r:embed="rId2"/>
                <a:stretch>
                  <a:fillRect l="-1217" t="-2008" r="-406" b="-25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214756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map&#10;&#10;Description automatically generated">
            <a:extLst>
              <a:ext uri="{FF2B5EF4-FFF2-40B4-BE49-F238E27FC236}">
                <a16:creationId xmlns:a16="http://schemas.microsoft.com/office/drawing/2014/main" id="{C7D8073C-0A89-4E4B-A167-C02CEAC297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667" y="1690205"/>
            <a:ext cx="5333333" cy="4000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241F91-30CB-4B00-8BCA-C5D277BA5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Graphically what hyperboloid and hyperbola look like.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A7690F3-27C1-41A7-8F2F-951B5011A985}"/>
                  </a:ext>
                </a:extLst>
              </p:cNvPr>
              <p:cNvSpPr txBox="1"/>
              <p:nvPr/>
            </p:nvSpPr>
            <p:spPr>
              <a:xfrm>
                <a:off x="7278864" y="4373269"/>
                <a:ext cx="97654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,0,0)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A7690F3-27C1-41A7-8F2F-951B5011A9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8864" y="4373269"/>
                <a:ext cx="976549" cy="276999"/>
              </a:xfrm>
              <a:prstGeom prst="rect">
                <a:avLst/>
              </a:prstGeom>
              <a:blipFill>
                <a:blip r:embed="rId4"/>
                <a:stretch>
                  <a:fillRect l="-8125" t="-2174" r="-8750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Group 20">
            <a:extLst>
              <a:ext uri="{FF2B5EF4-FFF2-40B4-BE49-F238E27FC236}">
                <a16:creationId xmlns:a16="http://schemas.microsoft.com/office/drawing/2014/main" id="{68D5DAA5-2DEB-4D79-BAE0-755E55DF22A7}"/>
              </a:ext>
            </a:extLst>
          </p:cNvPr>
          <p:cNvGrpSpPr/>
          <p:nvPr/>
        </p:nvGrpSpPr>
        <p:grpSpPr>
          <a:xfrm>
            <a:off x="6411681" y="1933109"/>
            <a:ext cx="5333333" cy="3999999"/>
            <a:chOff x="6543656" y="2789855"/>
            <a:chExt cx="5333333" cy="3999999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F34BC22A-A7F0-4E22-A682-16978536C4AA}"/>
                </a:ext>
              </a:extLst>
            </p:cNvPr>
            <p:cNvGrpSpPr/>
            <p:nvPr/>
          </p:nvGrpSpPr>
          <p:grpSpPr>
            <a:xfrm>
              <a:off x="6543656" y="2789855"/>
              <a:ext cx="5333333" cy="3999999"/>
              <a:chOff x="6553533" y="1429000"/>
              <a:chExt cx="5333333" cy="3999999"/>
            </a:xfrm>
          </p:grpSpPr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93BC155C-CB8A-4BE3-ADB2-CEA2732AB4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553533" y="1429000"/>
                <a:ext cx="5333333" cy="3999999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E7B477E0-A597-4F11-93CE-B1A8B4C912E7}"/>
                      </a:ext>
                    </a:extLst>
                  </p:cNvPr>
                  <p:cNvSpPr txBox="1"/>
                  <p:nvPr/>
                </p:nvSpPr>
                <p:spPr>
                  <a:xfrm>
                    <a:off x="10560252" y="3421342"/>
                    <a:ext cx="803425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,0,0)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E7B477E0-A597-4F11-93CE-B1A8B4C912E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560252" y="3421342"/>
                    <a:ext cx="803425" cy="276999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9848" t="-2174" r="-10606" b="-3260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888CA1BF-1432-497C-B147-84FE68186DC5}"/>
                      </a:ext>
                    </a:extLst>
                  </p:cNvPr>
                  <p:cNvSpPr txBox="1"/>
                  <p:nvPr/>
                </p:nvSpPr>
                <p:spPr>
                  <a:xfrm>
                    <a:off x="8541326" y="2068145"/>
                    <a:ext cx="1491114" cy="30963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=5(</m:t>
                          </m:r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ra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888CA1BF-1432-497C-B147-84FE68186DC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541326" y="2068145"/>
                    <a:ext cx="1491114" cy="309637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3689" r="-5738" b="-32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7E1038B4-C22C-4A5D-B146-B0C4980B8A3E}"/>
                      </a:ext>
                    </a:extLst>
                  </p:cNvPr>
                  <p:cNvSpPr txBox="1"/>
                  <p:nvPr/>
                </p:nvSpPr>
                <p:spPr>
                  <a:xfrm>
                    <a:off x="7288741" y="3421343"/>
                    <a:ext cx="999441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𝑆𝑡𝑎𝑡𝑖𝑜𝑛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1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7E1038B4-C22C-4A5D-B146-B0C4980B8A3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288741" y="3421343"/>
                    <a:ext cx="999441" cy="276999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5488" r="-5488" b="-652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EABAC019-430F-4E25-B5CF-50ED9FC688C8}"/>
                      </a:ext>
                    </a:extLst>
                  </p:cNvPr>
                  <p:cNvSpPr txBox="1"/>
                  <p:nvPr/>
                </p:nvSpPr>
                <p:spPr>
                  <a:xfrm>
                    <a:off x="10317405" y="2993763"/>
                    <a:ext cx="935321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𝑆𝑡𝑎𝑡𝑖𝑜𝑛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a14:m>
                    <a:r>
                      <a:rPr lang="en-US" dirty="0"/>
                      <a:t>2</a:t>
                    </a:r>
                  </a:p>
                </p:txBody>
              </p:sp>
            </mc:Choice>
            <mc:Fallback xmlns=""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EABAC019-430F-4E25-B5CF-50ED9FC688C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317405" y="2993763"/>
                    <a:ext cx="935321" cy="276999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l="-9150" t="-28261" r="-14379" b="-50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2E2AEFA1-0337-4396-8B91-CDB82BC6F346}"/>
                    </a:ext>
                  </a:extLst>
                </p:cNvPr>
                <p:cNvSpPr txBox="1"/>
                <p:nvPr/>
              </p:nvSpPr>
              <p:spPr>
                <a:xfrm>
                  <a:off x="7278864" y="4373269"/>
                  <a:ext cx="97654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,0,0)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2E2AEFA1-0337-4396-8B91-CDB82BC6F34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78864" y="4373269"/>
                  <a:ext cx="976549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8125" t="-2174" r="-8750" b="-3260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9D5E992C-76C7-473D-A809-562D2FCCCCBC}"/>
                </a:ext>
              </a:extLst>
            </p:cNvPr>
            <p:cNvSpPr/>
            <p:nvPr/>
          </p:nvSpPr>
          <p:spPr>
            <a:xfrm>
              <a:off x="9210322" y="4611568"/>
              <a:ext cx="206187" cy="20618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CCE3D9FD-A981-4CA1-B21A-672DCD932BDC}"/>
                    </a:ext>
                  </a:extLst>
                </p:cNvPr>
                <p:cNvSpPr txBox="1"/>
                <p:nvPr/>
              </p:nvSpPr>
              <p:spPr>
                <a:xfrm>
                  <a:off x="9045875" y="4425868"/>
                  <a:ext cx="21403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CCE3D9FD-A981-4CA1-B21A-672DCD932B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45875" y="4425868"/>
                  <a:ext cx="214033" cy="276999"/>
                </a:xfrm>
                <a:prstGeom prst="rect">
                  <a:avLst/>
                </a:prstGeom>
                <a:blipFill>
                  <a:blip r:embed="rId10"/>
                  <a:stretch>
                    <a:fillRect l="-28571" r="-22857" b="-88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CB331B09-5DA5-4253-8B92-3ABEBBE91B27}"/>
                </a:ext>
              </a:extLst>
            </p:cNvPr>
            <p:cNvCxnSpPr>
              <a:cxnSpLocks/>
            </p:cNvCxnSpPr>
            <p:nvPr/>
          </p:nvCxnSpPr>
          <p:spPr>
            <a:xfrm>
              <a:off x="9317338" y="4716943"/>
              <a:ext cx="1031188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DDE334AD-9DBA-4D59-8F9E-5B9EF9440E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17338" y="3881599"/>
              <a:ext cx="0" cy="835344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83923B4D-EFB8-43E1-9EFB-B1B3A8E9D4E2}"/>
                    </a:ext>
                  </a:extLst>
                </p:cNvPr>
                <p:cNvSpPr txBox="1"/>
                <p:nvPr/>
              </p:nvSpPr>
              <p:spPr>
                <a:xfrm>
                  <a:off x="10235797" y="4760017"/>
                  <a:ext cx="24526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83923B4D-EFB8-43E1-9EFB-B1B3A8E9D4E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35797" y="4760017"/>
                  <a:ext cx="245260" cy="276999"/>
                </a:xfrm>
                <a:prstGeom prst="rect">
                  <a:avLst/>
                </a:prstGeom>
                <a:blipFill>
                  <a:blip r:embed="rId11"/>
                  <a:stretch>
                    <a:fillRect l="-27500" t="-4444" r="-27500"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92C8827D-0C52-4949-BC66-D5D8E9D2A460}"/>
                    </a:ext>
                  </a:extLst>
                </p:cNvPr>
                <p:cNvSpPr txBox="1"/>
                <p:nvPr/>
              </p:nvSpPr>
              <p:spPr>
                <a:xfrm>
                  <a:off x="9374769" y="3881599"/>
                  <a:ext cx="25487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92C8827D-0C52-4949-BC66-D5D8E9D2A46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74769" y="3881599"/>
                  <a:ext cx="254878" cy="276999"/>
                </a:xfrm>
                <a:prstGeom prst="rect">
                  <a:avLst/>
                </a:prstGeom>
                <a:blipFill>
                  <a:blip r:embed="rId12"/>
                  <a:stretch>
                    <a:fillRect l="-35714" t="-8889" r="-35714" b="-37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B7A50E5-B612-4AAD-837D-BA662DEF450F}"/>
                  </a:ext>
                </a:extLst>
              </p:cNvPr>
              <p:cNvSpPr txBox="1"/>
              <p:nvPr/>
            </p:nvSpPr>
            <p:spPr>
              <a:xfrm>
                <a:off x="3909460" y="5330857"/>
                <a:ext cx="45845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′′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B7A50E5-B612-4AAD-837D-BA662DEF45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9460" y="5330857"/>
                <a:ext cx="458459" cy="43088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278AAB6-6FE9-4A0B-A8BB-CACE81CF0312}"/>
                  </a:ext>
                </a:extLst>
              </p:cNvPr>
              <p:cNvSpPr txBox="1"/>
              <p:nvPr/>
            </p:nvSpPr>
            <p:spPr>
              <a:xfrm>
                <a:off x="1058613" y="4414219"/>
                <a:ext cx="46807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′′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278AAB6-6FE9-4A0B-A8BB-CACE81CF03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8613" y="4414219"/>
                <a:ext cx="468077" cy="43088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7255A57-AC29-471F-9F8F-99A6F15BC046}"/>
                  </a:ext>
                </a:extLst>
              </p:cNvPr>
              <p:cNvSpPr txBox="1"/>
              <p:nvPr/>
            </p:nvSpPr>
            <p:spPr>
              <a:xfrm>
                <a:off x="762667" y="2593966"/>
                <a:ext cx="44082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′′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7255A57-AC29-471F-9F8F-99A6F15BC0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667" y="2593966"/>
                <a:ext cx="440826" cy="43088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7FE4731-3E06-47A8-9143-87D7F2A6770D}"/>
                  </a:ext>
                </a:extLst>
              </p:cNvPr>
              <p:cNvSpPr txBox="1"/>
              <p:nvPr/>
            </p:nvSpPr>
            <p:spPr>
              <a:xfrm>
                <a:off x="9013564" y="5672653"/>
                <a:ext cx="45845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′′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7FE4731-3E06-47A8-9143-87D7F2A677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3564" y="5672653"/>
                <a:ext cx="458459" cy="43088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56AA7D1-7EBF-4FBF-B859-52AA4094AC2A}"/>
                  </a:ext>
                </a:extLst>
              </p:cNvPr>
              <p:cNvSpPr txBox="1"/>
              <p:nvPr/>
            </p:nvSpPr>
            <p:spPr>
              <a:xfrm>
                <a:off x="6410115" y="3610883"/>
                <a:ext cx="46807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′′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56AA7D1-7EBF-4FBF-B859-52AA4094AC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0115" y="3610883"/>
                <a:ext cx="468077" cy="430887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Oval 38">
            <a:extLst>
              <a:ext uri="{FF2B5EF4-FFF2-40B4-BE49-F238E27FC236}">
                <a16:creationId xmlns:a16="http://schemas.microsoft.com/office/drawing/2014/main" id="{6580D4D2-9C65-43B2-B881-F7354CA27A78}"/>
              </a:ext>
            </a:extLst>
          </p:cNvPr>
          <p:cNvSpPr/>
          <p:nvPr/>
        </p:nvSpPr>
        <p:spPr>
          <a:xfrm rot="19489949">
            <a:off x="3413065" y="3445871"/>
            <a:ext cx="206187" cy="2061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A6FD828F-0947-4206-9E72-69680124DA51}"/>
                  </a:ext>
                </a:extLst>
              </p:cNvPr>
              <p:cNvSpPr txBox="1"/>
              <p:nvPr/>
            </p:nvSpPr>
            <p:spPr>
              <a:xfrm>
                <a:off x="3515099" y="3695854"/>
                <a:ext cx="21403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A6FD828F-0947-4206-9E72-69680124DA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5099" y="3695854"/>
                <a:ext cx="214033" cy="276999"/>
              </a:xfrm>
              <a:prstGeom prst="rect">
                <a:avLst/>
              </a:prstGeom>
              <a:blipFill>
                <a:blip r:embed="rId18"/>
                <a:stretch>
                  <a:fillRect l="-28571" r="-22857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03B05FC-800F-4E28-A574-8063BAD5A13A}"/>
              </a:ext>
            </a:extLst>
          </p:cNvPr>
          <p:cNvCxnSpPr>
            <a:cxnSpLocks/>
          </p:cNvCxnSpPr>
          <p:nvPr/>
        </p:nvCxnSpPr>
        <p:spPr>
          <a:xfrm flipV="1">
            <a:off x="3460447" y="3273826"/>
            <a:ext cx="1441111" cy="29924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9422DDB9-607B-4C9D-9A23-2D5CF724C81D}"/>
              </a:ext>
            </a:extLst>
          </p:cNvPr>
          <p:cNvCxnSpPr>
            <a:cxnSpLocks/>
          </p:cNvCxnSpPr>
          <p:nvPr/>
        </p:nvCxnSpPr>
        <p:spPr>
          <a:xfrm flipH="1" flipV="1">
            <a:off x="2968426" y="2572254"/>
            <a:ext cx="551792" cy="97671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0A37F713-1F8D-4B63-9496-1A44F94F1887}"/>
                  </a:ext>
                </a:extLst>
              </p:cNvPr>
              <p:cNvSpPr txBox="1"/>
              <p:nvPr/>
            </p:nvSpPr>
            <p:spPr>
              <a:xfrm>
                <a:off x="4656298" y="2979262"/>
                <a:ext cx="24526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′′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0A37F713-1F8D-4B63-9496-1A44F94F18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6298" y="2979262"/>
                <a:ext cx="245260" cy="276999"/>
              </a:xfrm>
              <a:prstGeom prst="rect">
                <a:avLst/>
              </a:prstGeom>
              <a:blipFill>
                <a:blip r:embed="rId19"/>
                <a:stretch>
                  <a:fillRect l="-27500" t="-4444" r="-27500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64DBD579-8550-4876-98DA-0061AAD8EA7B}"/>
                  </a:ext>
                </a:extLst>
              </p:cNvPr>
              <p:cNvSpPr txBox="1"/>
              <p:nvPr/>
            </p:nvSpPr>
            <p:spPr>
              <a:xfrm>
                <a:off x="2683147" y="2373786"/>
                <a:ext cx="25487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′′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64DBD579-8550-4876-98DA-0061AAD8EA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3147" y="2373786"/>
                <a:ext cx="254878" cy="276999"/>
              </a:xfrm>
              <a:prstGeom prst="rect">
                <a:avLst/>
              </a:prstGeom>
              <a:blipFill>
                <a:blip r:embed="rId20"/>
                <a:stretch>
                  <a:fillRect l="-35714" t="-6522" r="-35714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8327ACC1-78B6-4703-A821-EE073107F75A}"/>
                  </a:ext>
                </a:extLst>
              </p:cNvPr>
              <p:cNvSpPr txBox="1"/>
              <p:nvPr/>
            </p:nvSpPr>
            <p:spPr>
              <a:xfrm>
                <a:off x="627168" y="4072934"/>
                <a:ext cx="99944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𝑆𝑡𝑎𝑡𝑖𝑜𝑛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8327ACC1-78B6-4703-A821-EE073107F7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168" y="4072934"/>
                <a:ext cx="999441" cy="276999"/>
              </a:xfrm>
              <a:prstGeom prst="rect">
                <a:avLst/>
              </a:prstGeom>
              <a:blipFill>
                <a:blip r:embed="rId21"/>
                <a:stretch>
                  <a:fillRect l="-5488" r="-4878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769EB409-3995-4D1C-851E-708833605B4A}"/>
                  </a:ext>
                </a:extLst>
              </p:cNvPr>
              <p:cNvSpPr txBox="1"/>
              <p:nvPr/>
            </p:nvSpPr>
            <p:spPr>
              <a:xfrm>
                <a:off x="627168" y="3664005"/>
                <a:ext cx="97654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,0,0)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769EB409-3995-4D1C-851E-708833605B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168" y="3664005"/>
                <a:ext cx="976549" cy="276999"/>
              </a:xfrm>
              <a:prstGeom prst="rect">
                <a:avLst/>
              </a:prstGeom>
              <a:blipFill>
                <a:blip r:embed="rId22"/>
                <a:stretch>
                  <a:fillRect l="-8125" t="-2222" r="-8750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DE65617-4FC7-4FD5-83B3-882BAC86901F}"/>
                  </a:ext>
                </a:extLst>
              </p:cNvPr>
              <p:cNvSpPr txBox="1"/>
              <p:nvPr/>
            </p:nvSpPr>
            <p:spPr>
              <a:xfrm>
                <a:off x="5305635" y="3071149"/>
                <a:ext cx="80342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,0,0)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DE65617-4FC7-4FD5-83B3-882BAC8690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5635" y="3071149"/>
                <a:ext cx="803425" cy="276999"/>
              </a:xfrm>
              <a:prstGeom prst="rect">
                <a:avLst/>
              </a:prstGeom>
              <a:blipFill>
                <a:blip r:embed="rId23"/>
                <a:stretch>
                  <a:fillRect l="-9848" t="-2222" r="-10606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19F413CC-9375-40F9-8839-9E618F04FE97}"/>
                  </a:ext>
                </a:extLst>
              </p:cNvPr>
              <p:cNvSpPr txBox="1"/>
              <p:nvPr/>
            </p:nvSpPr>
            <p:spPr>
              <a:xfrm>
                <a:off x="5062788" y="2643570"/>
                <a:ext cx="93532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𝑆𝑡𝑎𝑡𝑖𝑜𝑛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2</a:t>
                </a: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19F413CC-9375-40F9-8839-9E618F04FE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2788" y="2643570"/>
                <a:ext cx="935321" cy="276999"/>
              </a:xfrm>
              <a:prstGeom prst="rect">
                <a:avLst/>
              </a:prstGeom>
              <a:blipFill>
                <a:blip r:embed="rId24"/>
                <a:stretch>
                  <a:fillRect l="-9150" t="-28889" r="-14379" b="-5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05470C09-D459-4B4F-B777-590CECB73B3D}"/>
              </a:ext>
            </a:extLst>
          </p:cNvPr>
          <p:cNvCxnSpPr>
            <a:cxnSpLocks/>
          </p:cNvCxnSpPr>
          <p:nvPr/>
        </p:nvCxnSpPr>
        <p:spPr>
          <a:xfrm flipV="1">
            <a:off x="3521784" y="2782069"/>
            <a:ext cx="0" cy="76366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A8FFECAD-FB45-4812-BB76-BDADD48108B3}"/>
                  </a:ext>
                </a:extLst>
              </p:cNvPr>
              <p:cNvSpPr txBox="1"/>
              <p:nvPr/>
            </p:nvSpPr>
            <p:spPr>
              <a:xfrm>
                <a:off x="3422397" y="2458332"/>
                <a:ext cx="29815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′′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A8FFECAD-FB45-4812-BB76-BDADD48108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2397" y="2458332"/>
                <a:ext cx="298159" cy="276999"/>
              </a:xfrm>
              <a:prstGeom prst="rect">
                <a:avLst/>
              </a:prstGeom>
              <a:blipFill>
                <a:blip r:embed="rId25"/>
                <a:stretch>
                  <a:fillRect l="-20408" t="-2174" r="-22449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4A56C0E-58E2-4B2F-A026-A7388A2DBFD1}"/>
                  </a:ext>
                </a:extLst>
              </p:cNvPr>
              <p:cNvSpPr txBox="1"/>
              <p:nvPr/>
            </p:nvSpPr>
            <p:spPr>
              <a:xfrm>
                <a:off x="627169" y="6056685"/>
                <a:ext cx="10692058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These Hyperbolas assume the stations are located at 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±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,0,0) </m:t>
                    </m:r>
                  </m:oMath>
                </a14:m>
                <a:r>
                  <a:rPr lang="en-US" sz="2000" dirty="0"/>
                  <a:t>. This is called the </a:t>
                </a:r>
                <a:r>
                  <a:rPr lang="en-US" sz="2000" b="1" i="1" u="sng" dirty="0"/>
                  <a:t>Body Frame</a:t>
                </a:r>
                <a:r>
                  <a:rPr lang="en-US" sz="2000" dirty="0"/>
                  <a:t>. We will now transform this hyperbola into the </a:t>
                </a:r>
                <a:r>
                  <a:rPr lang="en-US" sz="2000" b="1" i="1" u="sng" dirty="0"/>
                  <a:t>Fixed Frame</a:t>
                </a:r>
                <a:r>
                  <a:rPr lang="en-US" sz="2000" dirty="0"/>
                  <a:t>; the frame the stations are measured in. 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4A56C0E-58E2-4B2F-A026-A7388A2DBF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169" y="6056685"/>
                <a:ext cx="10692058" cy="707886"/>
              </a:xfrm>
              <a:prstGeom prst="rect">
                <a:avLst/>
              </a:prstGeom>
              <a:blipFill>
                <a:blip r:embed="rId26"/>
                <a:stretch>
                  <a:fillRect l="-627" t="-5172" b="-146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6119162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E0467A-C55F-4C3D-A068-57D5B6C5A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complicated functions, the partial derivatives can be estimated.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E485DB4-6B1F-430D-B839-673BE166CA2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8" y="1621410"/>
                <a:ext cx="11265817" cy="523659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For a One-at-a-Time analysis:</a:t>
                </a:r>
              </a:p>
              <a:p>
                <a:pPr marL="0" indent="0">
                  <a:buNone/>
                </a:pPr>
                <a:r>
                  <a:rPr lang="en-US" dirty="0"/>
                  <a:t>Given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,…)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Then,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,…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,…)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den>
                      </m:f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By perturbating around the nominal inputs, we can find each partial derivative term.</a:t>
                </a:r>
              </a:p>
              <a:p>
                <a:r>
                  <a:rPr lang="en-US" b="1" dirty="0"/>
                  <a:t>Limitation: </a:t>
                </a:r>
                <a:r>
                  <a:rPr lang="en-US" dirty="0"/>
                  <a:t>the estimated partial derivatives only apply </a:t>
                </a:r>
                <a:r>
                  <a:rPr lang="en-US" u="sng" dirty="0"/>
                  <a:t>AT those nominal conditions</a:t>
                </a:r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E485DB4-6B1F-430D-B839-673BE166CA2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8" y="1621410"/>
                <a:ext cx="11265817" cy="5236590"/>
              </a:xfrm>
              <a:blipFill>
                <a:blip r:embed="rId2"/>
                <a:stretch>
                  <a:fillRect l="-1082" t="-19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2063517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 descr="Image result for satellite horizon diagra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5591" y="2038550"/>
            <a:ext cx="4622390" cy="4202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30FA448-CF9D-495B-A1FC-91D58F59A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the satellite problem, the nominal input that changes is the time differences.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A22CBB-1A69-4E8E-B277-3A437CD4B0F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732282" cy="4961674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The driver of the time differences is the satellite location in the sky.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𝐷𝑖𝑟𝑒𝑐𝑡𝑖𝑜𝑛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𝑅𝑒𝑐𝑒𝑖𝑣𝑒𝑟𝑠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Receivers have error associated with them, but there nominal values never change.</a:t>
                </a:r>
              </a:p>
              <a:p>
                <a:r>
                  <a:rPr lang="en-US" dirty="0"/>
                  <a:t>The Time Differences change depending on the satellite actual azimuth, elevation, and range.</a:t>
                </a:r>
              </a:p>
              <a:p>
                <a:pPr lvl="1"/>
                <a:r>
                  <a:rPr lang="en-US" dirty="0"/>
                  <a:t>We will estimate sensitivities for a “net” of the horizon.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A22CBB-1A69-4E8E-B277-3A437CD4B0F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732282" cy="4961674"/>
              </a:xfrm>
              <a:blipFill>
                <a:blip r:embed="rId3"/>
                <a:stretch>
                  <a:fillRect l="-1915" t="-1966" r="-8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Oval 4">
            <a:extLst>
              <a:ext uri="{FF2B5EF4-FFF2-40B4-BE49-F238E27FC236}">
                <a16:creationId xmlns:a16="http://schemas.microsoft.com/office/drawing/2014/main" id="{9685E554-BFE7-48B2-98F9-0E7574ED1992}"/>
              </a:ext>
            </a:extLst>
          </p:cNvPr>
          <p:cNvSpPr/>
          <p:nvPr/>
        </p:nvSpPr>
        <p:spPr>
          <a:xfrm>
            <a:off x="7437644" y="3113536"/>
            <a:ext cx="188536" cy="1885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BF8547E-4C0A-4076-9A56-0C4E2A0B361B}"/>
              </a:ext>
            </a:extLst>
          </p:cNvPr>
          <p:cNvSpPr/>
          <p:nvPr/>
        </p:nvSpPr>
        <p:spPr>
          <a:xfrm>
            <a:off x="8705450" y="3582186"/>
            <a:ext cx="188536" cy="1885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97A07B3-5A57-44A4-A01A-9E0CD4428250}"/>
              </a:ext>
            </a:extLst>
          </p:cNvPr>
          <p:cNvSpPr/>
          <p:nvPr/>
        </p:nvSpPr>
        <p:spPr>
          <a:xfrm>
            <a:off x="8242726" y="2542169"/>
            <a:ext cx="188536" cy="1885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E776208-EA5C-43B7-8A6D-97E689168580}"/>
              </a:ext>
            </a:extLst>
          </p:cNvPr>
          <p:cNvSpPr/>
          <p:nvPr/>
        </p:nvSpPr>
        <p:spPr>
          <a:xfrm>
            <a:off x="9927996" y="3334732"/>
            <a:ext cx="188536" cy="1885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C4E7022-9EE4-4CB9-849A-ACE62B4D19CA}"/>
              </a:ext>
            </a:extLst>
          </p:cNvPr>
          <p:cNvSpPr/>
          <p:nvPr/>
        </p:nvSpPr>
        <p:spPr>
          <a:xfrm>
            <a:off x="7710719" y="4354004"/>
            <a:ext cx="188536" cy="1885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417A1B2-C367-4CAB-9482-BB98E273FF2F}"/>
              </a:ext>
            </a:extLst>
          </p:cNvPr>
          <p:cNvSpPr/>
          <p:nvPr/>
        </p:nvSpPr>
        <p:spPr>
          <a:xfrm>
            <a:off x="9445836" y="4089500"/>
            <a:ext cx="188536" cy="1885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CE511C8-B64E-461D-9D3D-F52676165974}"/>
              </a:ext>
            </a:extLst>
          </p:cNvPr>
          <p:cNvSpPr/>
          <p:nvPr/>
        </p:nvSpPr>
        <p:spPr>
          <a:xfrm>
            <a:off x="8747869" y="4685476"/>
            <a:ext cx="188536" cy="1885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E68F423-4D2E-4131-9441-5AD912FAD7B9}"/>
              </a:ext>
            </a:extLst>
          </p:cNvPr>
          <p:cNvSpPr/>
          <p:nvPr/>
        </p:nvSpPr>
        <p:spPr>
          <a:xfrm>
            <a:off x="9206786" y="2777839"/>
            <a:ext cx="188536" cy="1885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76685F6-3600-41CE-9612-495B130545BF}"/>
              </a:ext>
            </a:extLst>
          </p:cNvPr>
          <p:cNvSpPr/>
          <p:nvPr/>
        </p:nvSpPr>
        <p:spPr>
          <a:xfrm>
            <a:off x="6895591" y="3897269"/>
            <a:ext cx="188536" cy="1885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5725287" y="6401259"/>
            <a:ext cx="6096000" cy="27699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sz="1200" dirty="0">
                <a:hlinkClick r:id="rId4"/>
              </a:rPr>
              <a:t>https://www.researchgate.net/figure/Satellite-Azimuth-and-elevation-angle_fig1_334197029</a:t>
            </a:r>
            <a:endParaRPr lang="en-US" sz="1200" dirty="0"/>
          </a:p>
        </p:txBody>
      </p:sp>
      <p:sp>
        <p:nvSpPr>
          <p:cNvPr id="18" name="Oval 17"/>
          <p:cNvSpPr/>
          <p:nvPr/>
        </p:nvSpPr>
        <p:spPr>
          <a:xfrm>
            <a:off x="8773287" y="4190886"/>
            <a:ext cx="163118" cy="16311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8329679" y="3973675"/>
            <a:ext cx="163118" cy="16311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8329679" y="4354004"/>
            <a:ext cx="163118" cy="16311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/>
          <p:cNvCxnSpPr>
            <a:stCxn id="19" idx="0"/>
            <a:endCxn id="20" idx="4"/>
          </p:cNvCxnSpPr>
          <p:nvPr/>
        </p:nvCxnSpPr>
        <p:spPr>
          <a:xfrm>
            <a:off x="8411238" y="3973675"/>
            <a:ext cx="0" cy="543447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endCxn id="20" idx="3"/>
          </p:cNvCxnSpPr>
          <p:nvPr/>
        </p:nvCxnSpPr>
        <p:spPr>
          <a:xfrm flipH="1">
            <a:off x="8353567" y="4218510"/>
            <a:ext cx="569654" cy="274724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18" idx="5"/>
            <a:endCxn id="19" idx="1"/>
          </p:cNvCxnSpPr>
          <p:nvPr/>
        </p:nvCxnSpPr>
        <p:spPr>
          <a:xfrm flipH="1" flipV="1">
            <a:off x="8353567" y="3997563"/>
            <a:ext cx="558950" cy="332553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886347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A close up of a map&#10;&#10;Description automatically generated">
            <a:extLst>
              <a:ext uri="{FF2B5EF4-FFF2-40B4-BE49-F238E27FC236}">
                <a16:creationId xmlns:a16="http://schemas.microsoft.com/office/drawing/2014/main" id="{42D095DA-8009-40C6-8061-40D889BB04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8690" y="1373656"/>
            <a:ext cx="7194620" cy="5393908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F4C58FF-E25B-4413-B28C-A87856C3BABF}"/>
              </a:ext>
            </a:extLst>
          </p:cNvPr>
          <p:cNvSpPr txBox="1"/>
          <p:nvPr/>
        </p:nvSpPr>
        <p:spPr>
          <a:xfrm>
            <a:off x="578199" y="2824115"/>
            <a:ext cx="2180492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/>
              <a:t>We fit a 6</a:t>
            </a:r>
            <a:r>
              <a:rPr lang="en-US" sz="2600" baseline="30000" dirty="0"/>
              <a:t>th</a:t>
            </a:r>
            <a:r>
              <a:rPr lang="en-US" sz="2600" dirty="0"/>
              <a:t> order polynomial to data from 4 different ground tracks.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7ECF0D-DE07-4193-8D43-F8EFE2598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net uses a curve fit for range as a function of elevation.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2E95AD-D1C2-4713-A131-E42E7F62B953}"/>
              </a:ext>
            </a:extLst>
          </p:cNvPr>
          <p:cNvSpPr txBox="1"/>
          <p:nvPr/>
        </p:nvSpPr>
        <p:spPr>
          <a:xfrm>
            <a:off x="9343711" y="3248025"/>
            <a:ext cx="227009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can further improve these results by using more ground tracks. But this is unnecessary. </a:t>
            </a:r>
            <a:r>
              <a:rPr lang="en-US" dirty="0" err="1"/>
              <a:t>TDoA</a:t>
            </a:r>
            <a:r>
              <a:rPr lang="en-US" dirty="0"/>
              <a:t> is not very sensitive to satellite range. </a:t>
            </a:r>
          </a:p>
        </p:txBody>
      </p:sp>
    </p:spTree>
    <p:extLst>
      <p:ext uri="{BB962C8B-B14F-4D97-AF65-F5344CB8AC3E}">
        <p14:creationId xmlns:p14="http://schemas.microsoft.com/office/powerpoint/2010/main" val="327922160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7ECF0D-DE07-4193-8D43-F8EFE2598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curve fit error is small, but could be validated with more ground tracks.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C7D43CB-2F9B-4C94-8BF6-1E95B056FD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7247" y="1785257"/>
            <a:ext cx="6441930" cy="4829607"/>
          </a:xfrm>
          <a:prstGeom prst="rect">
            <a:avLst/>
          </a:prstGeom>
        </p:spPr>
      </p:pic>
      <p:pic>
        <p:nvPicPr>
          <p:cNvPr id="8" name="Picture 7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BDFCBAE9-052B-43B1-B3BF-F67CCF65927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91"/>
          <a:stretch/>
        </p:blipFill>
        <p:spPr>
          <a:xfrm>
            <a:off x="6096000" y="1785256"/>
            <a:ext cx="5998029" cy="4829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81210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348654-8FD1-4703-AA57-7BA12181DA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390" y="365125"/>
            <a:ext cx="11566688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Errors in time tend to increase cluster spacing, increasing the area of potential locations. </a:t>
            </a:r>
            <a:r>
              <a:rPr lang="en-US" b="1" u="sng" dirty="0"/>
              <a:t>Precision Loss</a:t>
            </a:r>
          </a:p>
        </p:txBody>
      </p:sp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3B98A858-27C2-4BAC-BD60-24AEC540C0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441" y="1985858"/>
            <a:ext cx="5333559" cy="3998645"/>
          </a:xfrm>
          <a:prstGeom prst="rect">
            <a:avLst/>
          </a:prstGeom>
        </p:spPr>
      </p:pic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74519CF3-4940-49E4-80BD-E4050998D0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5480" y="1985857"/>
            <a:ext cx="5333559" cy="3998645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C1823546-86CF-40A4-A571-A67D45E08C0A}"/>
              </a:ext>
            </a:extLst>
          </p:cNvPr>
          <p:cNvSpPr/>
          <p:nvPr/>
        </p:nvSpPr>
        <p:spPr>
          <a:xfrm>
            <a:off x="5258616" y="3014221"/>
            <a:ext cx="1674767" cy="82955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6BE636E-4695-4331-904C-9E4965CC3869}"/>
              </a:ext>
            </a:extLst>
          </p:cNvPr>
          <p:cNvSpPr/>
          <p:nvPr/>
        </p:nvSpPr>
        <p:spPr>
          <a:xfrm>
            <a:off x="519479" y="5956505"/>
            <a:ext cx="11075489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500" dirty="0"/>
              <a:t>But first… How do the hyperbolas change when there are errors in the system?</a:t>
            </a:r>
          </a:p>
        </p:txBody>
      </p:sp>
    </p:spTree>
    <p:extLst>
      <p:ext uri="{BB962C8B-B14F-4D97-AF65-F5344CB8AC3E}">
        <p14:creationId xmlns:p14="http://schemas.microsoft.com/office/powerpoint/2010/main" val="408259954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map&#10;&#10;Description automatically generated">
            <a:extLst>
              <a:ext uri="{FF2B5EF4-FFF2-40B4-BE49-F238E27FC236}">
                <a16:creationId xmlns:a16="http://schemas.microsoft.com/office/drawing/2014/main" id="{2BB01A2D-8081-413F-B53F-CE00FF5717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489" y="1804091"/>
            <a:ext cx="5333559" cy="399864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3348654-8FD1-4703-AA57-7BA12181DA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Errors in location shift 2 of the hyperbolas, but the cluster size is constant. </a:t>
            </a:r>
            <a:r>
              <a:rPr lang="en-US" b="1" u="sng" dirty="0"/>
              <a:t>Accuracy Loss.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6BE636E-4695-4331-904C-9E4965CC3869}"/>
              </a:ext>
            </a:extLst>
          </p:cNvPr>
          <p:cNvSpPr/>
          <p:nvPr/>
        </p:nvSpPr>
        <p:spPr>
          <a:xfrm>
            <a:off x="519479" y="5956505"/>
            <a:ext cx="11075489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500" dirty="0"/>
              <a:t>But first… How do the hyperbolas change when there are errors in the system?</a:t>
            </a:r>
          </a:p>
        </p:txBody>
      </p:sp>
      <p:pic>
        <p:nvPicPr>
          <p:cNvPr id="9" name="Picture 8" descr="A close up of a map&#10;&#10;Description automatically generated">
            <a:extLst>
              <a:ext uri="{FF2B5EF4-FFF2-40B4-BE49-F238E27FC236}">
                <a16:creationId xmlns:a16="http://schemas.microsoft.com/office/drawing/2014/main" id="{B88CFE22-DBA5-4A17-AEF8-38AC340114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4651" y="1794966"/>
            <a:ext cx="5333559" cy="3998645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C1823546-86CF-40A4-A571-A67D45E08C0A}"/>
              </a:ext>
            </a:extLst>
          </p:cNvPr>
          <p:cNvSpPr/>
          <p:nvPr/>
        </p:nvSpPr>
        <p:spPr>
          <a:xfrm>
            <a:off x="4994665" y="2769124"/>
            <a:ext cx="1674767" cy="82955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13168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1B4FA-2161-417C-957A-55C6333D1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consider 10 triangles for the sensitivity analysis. 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199B708-5966-4300-98FF-5DB2292C61F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11357042"/>
              </p:ext>
            </p:extLst>
          </p:nvPr>
        </p:nvGraphicFramePr>
        <p:xfrm>
          <a:off x="295078" y="1600835"/>
          <a:ext cx="6257925" cy="4892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5366">
                  <a:extLst>
                    <a:ext uri="{9D8B030D-6E8A-4147-A177-3AD203B41FA5}">
                      <a16:colId xmlns:a16="http://schemas.microsoft.com/office/drawing/2014/main" val="4207928541"/>
                    </a:ext>
                  </a:extLst>
                </a:gridCol>
                <a:gridCol w="1179231">
                  <a:extLst>
                    <a:ext uri="{9D8B030D-6E8A-4147-A177-3AD203B41FA5}">
                      <a16:colId xmlns:a16="http://schemas.microsoft.com/office/drawing/2014/main" val="735067205"/>
                    </a:ext>
                  </a:extLst>
                </a:gridCol>
                <a:gridCol w="1283678">
                  <a:extLst>
                    <a:ext uri="{9D8B030D-6E8A-4147-A177-3AD203B41FA5}">
                      <a16:colId xmlns:a16="http://schemas.microsoft.com/office/drawing/2014/main" val="3416619660"/>
                    </a:ext>
                  </a:extLst>
                </a:gridCol>
                <a:gridCol w="1236484">
                  <a:extLst>
                    <a:ext uri="{9D8B030D-6E8A-4147-A177-3AD203B41FA5}">
                      <a16:colId xmlns:a16="http://schemas.microsoft.com/office/drawing/2014/main" val="3381966204"/>
                    </a:ext>
                  </a:extLst>
                </a:gridCol>
                <a:gridCol w="1066583">
                  <a:extLst>
                    <a:ext uri="{9D8B030D-6E8A-4147-A177-3AD203B41FA5}">
                      <a16:colId xmlns:a16="http://schemas.microsoft.com/office/drawing/2014/main" val="3493305365"/>
                    </a:ext>
                  </a:extLst>
                </a:gridCol>
                <a:gridCol w="1066583">
                  <a:extLst>
                    <a:ext uri="{9D8B030D-6E8A-4147-A177-3AD203B41FA5}">
                      <a16:colId xmlns:a16="http://schemas.microsoft.com/office/drawing/2014/main" val="1823715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Location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Location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Location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Mean Distance (km)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Largest Angle (deg)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09925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Mees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Brockport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Webster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982610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Mees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Webster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Pavilion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652620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RIT Inn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Institute Hall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Ellingson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001651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Mees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Pavilion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RIT Inn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335562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RIT Inn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Brockport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Webster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417846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Mees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Williamson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Brockport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109583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RIT Inn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GCC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Brockport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064349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Mees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GCC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Williamson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04820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Mees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Webster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GCC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713765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Mees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RIT Inn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Williamson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88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7020713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D703A62F-80E6-4E1D-99A8-68557C294B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4669469"/>
              </p:ext>
            </p:extLst>
          </p:nvPr>
        </p:nvGraphicFramePr>
        <p:xfrm>
          <a:off x="6886575" y="2339360"/>
          <a:ext cx="4819651" cy="256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8847">
                  <a:extLst>
                    <a:ext uri="{9D8B030D-6E8A-4147-A177-3AD203B41FA5}">
                      <a16:colId xmlns:a16="http://schemas.microsoft.com/office/drawing/2014/main" val="997570760"/>
                    </a:ext>
                  </a:extLst>
                </a:gridCol>
                <a:gridCol w="1862053">
                  <a:extLst>
                    <a:ext uri="{9D8B030D-6E8A-4147-A177-3AD203B41FA5}">
                      <a16:colId xmlns:a16="http://schemas.microsoft.com/office/drawing/2014/main" val="776951109"/>
                    </a:ext>
                  </a:extLst>
                </a:gridCol>
                <a:gridCol w="1708751">
                  <a:extLst>
                    <a:ext uri="{9D8B030D-6E8A-4147-A177-3AD203B41FA5}">
                      <a16:colId xmlns:a16="http://schemas.microsoft.com/office/drawing/2014/main" val="9286102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Approach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Receiver Location Uncertainty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Time Difference Uncertainty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00767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One-at-a-time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 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0247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Monte Carlo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 ns (validation)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33746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Monte Carlo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 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884591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0AB39E1D-4AB9-4471-8DD2-7B0E6B0949B1}"/>
              </a:ext>
            </a:extLst>
          </p:cNvPr>
          <p:cNvSpPr txBox="1"/>
          <p:nvPr/>
        </p:nvSpPr>
        <p:spPr>
          <a:xfrm>
            <a:off x="6886575" y="4943475"/>
            <a:ext cx="47053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run one-at-a-time (OAAT) for lower uncertainty. For higher uncertainty, we switch to Monte Carlo. We run one Monte Carlo for small uncertainty to compare its results to OAAT. </a:t>
            </a:r>
          </a:p>
        </p:txBody>
      </p:sp>
    </p:spTree>
    <p:extLst>
      <p:ext uri="{BB962C8B-B14F-4D97-AF65-F5344CB8AC3E}">
        <p14:creationId xmlns:p14="http://schemas.microsoft.com/office/powerpoint/2010/main" val="36774064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839" y="-11067"/>
            <a:ext cx="10710321" cy="686906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C5FA472-561F-4B0B-B3BF-B5AF0AB1CE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8442" y="2411597"/>
            <a:ext cx="3790008" cy="2062080"/>
          </a:xfrm>
        </p:spPr>
        <p:txBody>
          <a:bodyPr>
            <a:normAutofit/>
          </a:bodyPr>
          <a:lstStyle/>
          <a:p>
            <a:r>
              <a:rPr lang="en-US" dirty="0" err="1"/>
              <a:t>TDoA</a:t>
            </a:r>
            <a:r>
              <a:rPr lang="en-US" dirty="0"/>
              <a:t> Receiver Options updated 12/2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C27A183-91EB-4CBD-A13E-4C451E8D1D8F}"/>
              </a:ext>
            </a:extLst>
          </p:cNvPr>
          <p:cNvCxnSpPr>
            <a:cxnSpLocks/>
          </p:cNvCxnSpPr>
          <p:nvPr/>
        </p:nvCxnSpPr>
        <p:spPr>
          <a:xfrm flipV="1">
            <a:off x="2221457" y="861677"/>
            <a:ext cx="4714544" cy="371810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88D1D2D-0DC0-44B1-AE06-2D8ACBDD3AB5}"/>
              </a:ext>
            </a:extLst>
          </p:cNvPr>
          <p:cNvCxnSpPr>
            <a:cxnSpLocks/>
          </p:cNvCxnSpPr>
          <p:nvPr/>
        </p:nvCxnSpPr>
        <p:spPr>
          <a:xfrm>
            <a:off x="2830780" y="826915"/>
            <a:ext cx="2294817" cy="1752813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740839" y="4708885"/>
            <a:ext cx="1646463" cy="646331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Pavilion High School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266948" y="374165"/>
            <a:ext cx="2012218" cy="369332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Brockport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319866" y="6242268"/>
            <a:ext cx="1584648" cy="369332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Mees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6365230" y="197160"/>
            <a:ext cx="2266959" cy="369332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Webster High school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271869" y="2226931"/>
            <a:ext cx="533397" cy="369332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RIT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078479" y="2720097"/>
            <a:ext cx="968826" cy="369332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RIT Inn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C27A183-91EB-4CBD-A13E-4C451E8D1D8F}"/>
              </a:ext>
            </a:extLst>
          </p:cNvPr>
          <p:cNvCxnSpPr/>
          <p:nvPr/>
        </p:nvCxnSpPr>
        <p:spPr>
          <a:xfrm flipH="1" flipV="1">
            <a:off x="6941574" y="890474"/>
            <a:ext cx="167066" cy="5351794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88D1D2D-0DC0-44B1-AE06-2D8ACBDD3AB5}"/>
              </a:ext>
            </a:extLst>
          </p:cNvPr>
          <p:cNvCxnSpPr>
            <a:cxnSpLocks/>
          </p:cNvCxnSpPr>
          <p:nvPr/>
        </p:nvCxnSpPr>
        <p:spPr>
          <a:xfrm>
            <a:off x="2775105" y="802587"/>
            <a:ext cx="4291178" cy="5439681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D5EAA82-D29B-47AD-BD47-DA6D8C0D1B4D}"/>
              </a:ext>
            </a:extLst>
          </p:cNvPr>
          <p:cNvCxnSpPr>
            <a:cxnSpLocks/>
          </p:cNvCxnSpPr>
          <p:nvPr/>
        </p:nvCxnSpPr>
        <p:spPr>
          <a:xfrm flipH="1" flipV="1">
            <a:off x="2813490" y="807216"/>
            <a:ext cx="4128084" cy="83258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C27A183-91EB-4CBD-A13E-4C451E8D1D8F}"/>
              </a:ext>
            </a:extLst>
          </p:cNvPr>
          <p:cNvCxnSpPr/>
          <p:nvPr/>
        </p:nvCxnSpPr>
        <p:spPr>
          <a:xfrm>
            <a:off x="5125597" y="2596264"/>
            <a:ext cx="1996361" cy="3705094"/>
          </a:xfrm>
          <a:prstGeom prst="line">
            <a:avLst/>
          </a:prstGeom>
          <a:ln w="381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C88D1D2D-0DC0-44B1-AE06-2D8ACBDD3AB5}"/>
              </a:ext>
            </a:extLst>
          </p:cNvPr>
          <p:cNvCxnSpPr>
            <a:cxnSpLocks/>
          </p:cNvCxnSpPr>
          <p:nvPr/>
        </p:nvCxnSpPr>
        <p:spPr>
          <a:xfrm flipV="1">
            <a:off x="2221457" y="2596263"/>
            <a:ext cx="2904140" cy="1983523"/>
          </a:xfrm>
          <a:prstGeom prst="line">
            <a:avLst/>
          </a:prstGeom>
          <a:ln w="381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D5EAA82-D29B-47AD-BD47-DA6D8C0D1B4D}"/>
              </a:ext>
            </a:extLst>
          </p:cNvPr>
          <p:cNvCxnSpPr>
            <a:cxnSpLocks/>
          </p:cNvCxnSpPr>
          <p:nvPr/>
        </p:nvCxnSpPr>
        <p:spPr>
          <a:xfrm flipH="1" flipV="1">
            <a:off x="2221457" y="4594149"/>
            <a:ext cx="4887184" cy="1690674"/>
          </a:xfrm>
          <a:prstGeom prst="line">
            <a:avLst/>
          </a:prstGeom>
          <a:ln w="381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CC27A183-91EB-4CBD-A13E-4C451E8D1D8F}"/>
              </a:ext>
            </a:extLst>
          </p:cNvPr>
          <p:cNvCxnSpPr/>
          <p:nvPr/>
        </p:nvCxnSpPr>
        <p:spPr>
          <a:xfrm flipV="1">
            <a:off x="5125597" y="861677"/>
            <a:ext cx="1815977" cy="1718051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E5EFE958-9347-49D3-A75F-39BE45ACE76B}"/>
              </a:ext>
            </a:extLst>
          </p:cNvPr>
          <p:cNvSpPr txBox="1"/>
          <p:nvPr/>
        </p:nvSpPr>
        <p:spPr>
          <a:xfrm>
            <a:off x="8972096" y="768833"/>
            <a:ext cx="1646463" cy="646331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Williamson High School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9842AF6-A00A-42A3-AEDE-A5775742578C}"/>
              </a:ext>
            </a:extLst>
          </p:cNvPr>
          <p:cNvCxnSpPr>
            <a:cxnSpLocks/>
          </p:cNvCxnSpPr>
          <p:nvPr/>
        </p:nvCxnSpPr>
        <p:spPr>
          <a:xfrm flipV="1">
            <a:off x="7093974" y="1102936"/>
            <a:ext cx="1663577" cy="5181889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9DE7381-026A-40A9-97A6-A12299658F24}"/>
              </a:ext>
            </a:extLst>
          </p:cNvPr>
          <p:cNvCxnSpPr>
            <a:cxnSpLocks/>
          </p:cNvCxnSpPr>
          <p:nvPr/>
        </p:nvCxnSpPr>
        <p:spPr>
          <a:xfrm>
            <a:off x="2848070" y="826915"/>
            <a:ext cx="5909481" cy="276021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92271380-BA88-4FD5-9813-CB78D3475472}"/>
              </a:ext>
            </a:extLst>
          </p:cNvPr>
          <p:cNvSpPr txBox="1"/>
          <p:nvPr/>
        </p:nvSpPr>
        <p:spPr>
          <a:xfrm>
            <a:off x="577981" y="2604025"/>
            <a:ext cx="634306" cy="369332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GCC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DFC040D9-E322-40D7-A889-10F3E00CCFBE}"/>
              </a:ext>
            </a:extLst>
          </p:cNvPr>
          <p:cNvCxnSpPr>
            <a:cxnSpLocks/>
          </p:cNvCxnSpPr>
          <p:nvPr/>
        </p:nvCxnSpPr>
        <p:spPr>
          <a:xfrm flipV="1">
            <a:off x="1360294" y="2569923"/>
            <a:ext cx="3765303" cy="326903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B699A38-665A-46C1-9D66-A0C22B881E3E}"/>
              </a:ext>
            </a:extLst>
          </p:cNvPr>
          <p:cNvCxnSpPr>
            <a:cxnSpLocks/>
          </p:cNvCxnSpPr>
          <p:nvPr/>
        </p:nvCxnSpPr>
        <p:spPr>
          <a:xfrm flipV="1">
            <a:off x="1343004" y="802585"/>
            <a:ext cx="1487776" cy="2078495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633602A5-6630-486A-AA30-2397B6671CE4}"/>
              </a:ext>
            </a:extLst>
          </p:cNvPr>
          <p:cNvCxnSpPr>
            <a:cxnSpLocks/>
          </p:cNvCxnSpPr>
          <p:nvPr/>
        </p:nvCxnSpPr>
        <p:spPr>
          <a:xfrm>
            <a:off x="1375145" y="2914996"/>
            <a:ext cx="5691138" cy="3379632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9C766DA-56C1-4ECF-809A-6DD982B6D852}"/>
              </a:ext>
            </a:extLst>
          </p:cNvPr>
          <p:cNvCxnSpPr>
            <a:cxnSpLocks/>
          </p:cNvCxnSpPr>
          <p:nvPr/>
        </p:nvCxnSpPr>
        <p:spPr>
          <a:xfrm flipV="1">
            <a:off x="1375145" y="1102935"/>
            <a:ext cx="7382406" cy="1819785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6DAF1733-14DE-45FB-86B8-CA187021E47E}"/>
              </a:ext>
            </a:extLst>
          </p:cNvPr>
          <p:cNvCxnSpPr>
            <a:cxnSpLocks/>
          </p:cNvCxnSpPr>
          <p:nvPr/>
        </p:nvCxnSpPr>
        <p:spPr>
          <a:xfrm flipV="1">
            <a:off x="1363538" y="890472"/>
            <a:ext cx="5572463" cy="2024226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4A90432C-0A58-4292-815C-6ED360ECE0F3}"/>
              </a:ext>
            </a:extLst>
          </p:cNvPr>
          <p:cNvCxnSpPr>
            <a:cxnSpLocks/>
          </p:cNvCxnSpPr>
          <p:nvPr/>
        </p:nvCxnSpPr>
        <p:spPr>
          <a:xfrm flipV="1">
            <a:off x="5099046" y="1102933"/>
            <a:ext cx="3628237" cy="1466692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982526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03BD9-4170-4005-B8FC-883A0BA64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OAAT enables us to see which inputs are most important where.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5A9D6A76-B5DC-41D9-8AAC-1E525A953156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969661806"/>
                  </p:ext>
                </p:extLst>
              </p:nvPr>
            </p:nvGraphicFramePr>
            <p:xfrm>
              <a:off x="663865" y="1674237"/>
              <a:ext cx="10864270" cy="5029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28147">
                      <a:extLst>
                        <a:ext uri="{9D8B030D-6E8A-4147-A177-3AD203B41FA5}">
                          <a16:colId xmlns:a16="http://schemas.microsoft.com/office/drawing/2014/main" val="1959822521"/>
                        </a:ext>
                      </a:extLst>
                    </a:gridCol>
                    <a:gridCol w="1733801">
                      <a:extLst>
                        <a:ext uri="{9D8B030D-6E8A-4147-A177-3AD203B41FA5}">
                          <a16:colId xmlns:a16="http://schemas.microsoft.com/office/drawing/2014/main" val="2927232085"/>
                        </a:ext>
                      </a:extLst>
                    </a:gridCol>
                    <a:gridCol w="1124347">
                      <a:extLst>
                        <a:ext uri="{9D8B030D-6E8A-4147-A177-3AD203B41FA5}">
                          <a16:colId xmlns:a16="http://schemas.microsoft.com/office/drawing/2014/main" val="1371058648"/>
                        </a:ext>
                      </a:extLst>
                    </a:gridCol>
                    <a:gridCol w="1218914">
                      <a:extLst>
                        <a:ext uri="{9D8B030D-6E8A-4147-A177-3AD203B41FA5}">
                          <a16:colId xmlns:a16="http://schemas.microsoft.com/office/drawing/2014/main" val="222803333"/>
                        </a:ext>
                      </a:extLst>
                    </a:gridCol>
                    <a:gridCol w="1870405">
                      <a:extLst>
                        <a:ext uri="{9D8B030D-6E8A-4147-A177-3AD203B41FA5}">
                          <a16:colId xmlns:a16="http://schemas.microsoft.com/office/drawing/2014/main" val="733035673"/>
                        </a:ext>
                      </a:extLst>
                    </a:gridCol>
                    <a:gridCol w="1075061">
                      <a:extLst>
                        <a:ext uri="{9D8B030D-6E8A-4147-A177-3AD203B41FA5}">
                          <a16:colId xmlns:a16="http://schemas.microsoft.com/office/drawing/2014/main" val="4014562298"/>
                        </a:ext>
                      </a:extLst>
                    </a:gridCol>
                    <a:gridCol w="1308277">
                      <a:extLst>
                        <a:ext uri="{9D8B030D-6E8A-4147-A177-3AD203B41FA5}">
                          <a16:colId xmlns:a16="http://schemas.microsoft.com/office/drawing/2014/main" val="2580904302"/>
                        </a:ext>
                      </a:extLst>
                    </a:gridCol>
                    <a:gridCol w="1705318">
                      <a:extLst>
                        <a:ext uri="{9D8B030D-6E8A-4147-A177-3AD203B41FA5}">
                          <a16:colId xmlns:a16="http://schemas.microsoft.com/office/drawing/2014/main" val="3067687130"/>
                        </a:ext>
                      </a:extLst>
                    </a:gridCol>
                  </a:tblGrid>
                  <a:tr h="34835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Units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Input Variable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Azimuth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Elevation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Max Sensitivity in Azimuth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Azimuth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Elevation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Max Sensitivity in Elevation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71013947"/>
                      </a:ext>
                    </a:extLst>
                  </a:tr>
                  <a:tr h="348350">
                    <a:tc rowSpan="9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𝑑𝑒𝑔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𝑘𝑚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1 (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160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1.95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160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1.60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084274366"/>
                      </a:ext>
                    </a:extLst>
                  </a:tr>
                  <a:tr h="34835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1 (</m:t>
                              </m:r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1.25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310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344152453"/>
                      </a:ext>
                    </a:extLst>
                  </a:tr>
                  <a:tr h="34835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1 (</m:t>
                              </m:r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310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1.22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160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0.25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883144631"/>
                      </a:ext>
                    </a:extLst>
                  </a:tr>
                  <a:tr h="348350"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2 (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150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606563512"/>
                      </a:ext>
                    </a:extLst>
                  </a:tr>
                  <a:tr h="34835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2 (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160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300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703349505"/>
                      </a:ext>
                    </a:extLst>
                  </a:tr>
                  <a:tr h="34835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2 (</m:t>
                              </m:r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290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797184939"/>
                      </a:ext>
                    </a:extLst>
                  </a:tr>
                  <a:tr h="348350"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3 (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160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160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83500444"/>
                      </a:ext>
                    </a:extLst>
                  </a:tr>
                  <a:tr h="348350"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3 (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160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417338081"/>
                      </a:ext>
                    </a:extLst>
                  </a:tr>
                  <a:tr h="34835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3 (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280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876531731"/>
                      </a:ext>
                    </a:extLst>
                  </a:tr>
                  <a:tr h="348350">
                    <a:tc rowSpan="3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𝑑𝑒𝑔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𝑛𝑠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𝑇𝐷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3.18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9.12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314115616"/>
                      </a:ext>
                    </a:extLst>
                  </a:tr>
                  <a:tr h="34835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𝑇𝐷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70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8.35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7.30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476687404"/>
                      </a:ext>
                    </a:extLst>
                  </a:tr>
                  <a:tr h="34835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𝑇𝐷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2949.24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771.42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29431965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5A9D6A76-B5DC-41D9-8AAC-1E525A953156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969661806"/>
                  </p:ext>
                </p:extLst>
              </p:nvPr>
            </p:nvGraphicFramePr>
            <p:xfrm>
              <a:off x="663865" y="1674237"/>
              <a:ext cx="10864270" cy="5029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28147">
                      <a:extLst>
                        <a:ext uri="{9D8B030D-6E8A-4147-A177-3AD203B41FA5}">
                          <a16:colId xmlns:a16="http://schemas.microsoft.com/office/drawing/2014/main" val="1959822521"/>
                        </a:ext>
                      </a:extLst>
                    </a:gridCol>
                    <a:gridCol w="1733801">
                      <a:extLst>
                        <a:ext uri="{9D8B030D-6E8A-4147-A177-3AD203B41FA5}">
                          <a16:colId xmlns:a16="http://schemas.microsoft.com/office/drawing/2014/main" val="2927232085"/>
                        </a:ext>
                      </a:extLst>
                    </a:gridCol>
                    <a:gridCol w="1124347">
                      <a:extLst>
                        <a:ext uri="{9D8B030D-6E8A-4147-A177-3AD203B41FA5}">
                          <a16:colId xmlns:a16="http://schemas.microsoft.com/office/drawing/2014/main" val="1371058648"/>
                        </a:ext>
                      </a:extLst>
                    </a:gridCol>
                    <a:gridCol w="1218914">
                      <a:extLst>
                        <a:ext uri="{9D8B030D-6E8A-4147-A177-3AD203B41FA5}">
                          <a16:colId xmlns:a16="http://schemas.microsoft.com/office/drawing/2014/main" val="222803333"/>
                        </a:ext>
                      </a:extLst>
                    </a:gridCol>
                    <a:gridCol w="1870405">
                      <a:extLst>
                        <a:ext uri="{9D8B030D-6E8A-4147-A177-3AD203B41FA5}">
                          <a16:colId xmlns:a16="http://schemas.microsoft.com/office/drawing/2014/main" val="733035673"/>
                        </a:ext>
                      </a:extLst>
                    </a:gridCol>
                    <a:gridCol w="1075061">
                      <a:extLst>
                        <a:ext uri="{9D8B030D-6E8A-4147-A177-3AD203B41FA5}">
                          <a16:colId xmlns:a16="http://schemas.microsoft.com/office/drawing/2014/main" val="4014562298"/>
                        </a:ext>
                      </a:extLst>
                    </a:gridCol>
                    <a:gridCol w="1308277">
                      <a:extLst>
                        <a:ext uri="{9D8B030D-6E8A-4147-A177-3AD203B41FA5}">
                          <a16:colId xmlns:a16="http://schemas.microsoft.com/office/drawing/2014/main" val="2580904302"/>
                        </a:ext>
                      </a:extLst>
                    </a:gridCol>
                    <a:gridCol w="1705318">
                      <a:extLst>
                        <a:ext uri="{9D8B030D-6E8A-4147-A177-3AD203B41FA5}">
                          <a16:colId xmlns:a16="http://schemas.microsoft.com/office/drawing/2014/main" val="3067687130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Units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Input Variable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Azimuth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Elevation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Max Sensitivity in Azimuth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Azimuth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Elevation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Max Sensitivity in Elevation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71013947"/>
                      </a:ext>
                    </a:extLst>
                  </a:tr>
                  <a:tr h="365760">
                    <a:tc rowSpan="9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735" t="-20333" r="-1214706" b="-375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8070" t="-183333" r="-479649" b="-114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160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1.95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160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1.60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084274366"/>
                      </a:ext>
                    </a:extLst>
                  </a:tr>
                  <a:tr h="36576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8070" t="-283333" r="-479649" b="-104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1.25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310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344152453"/>
                      </a:ext>
                    </a:extLst>
                  </a:tr>
                  <a:tr h="36576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8070" t="-383333" r="-479649" b="-94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310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1.22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160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0.25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883144631"/>
                      </a:ext>
                    </a:extLst>
                  </a:tr>
                  <a:tr h="365760"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8070" t="-483333" r="-479649" b="-84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150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606563512"/>
                      </a:ext>
                    </a:extLst>
                  </a:tr>
                  <a:tr h="36576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8070" t="-583333" r="-479649" b="-74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160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300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703349505"/>
                      </a:ext>
                    </a:extLst>
                  </a:tr>
                  <a:tr h="36576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8070" t="-672131" r="-479649" b="-6278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290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797184939"/>
                      </a:ext>
                    </a:extLst>
                  </a:tr>
                  <a:tr h="365760"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8070" t="-785000" r="-479649" b="-53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160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160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83500444"/>
                      </a:ext>
                    </a:extLst>
                  </a:tr>
                  <a:tr h="365760"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8070" t="-885000" r="-479649" b="-43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160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417338081"/>
                      </a:ext>
                    </a:extLst>
                  </a:tr>
                  <a:tr h="36576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8070" t="-985000" r="-479649" b="-33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280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876531731"/>
                      </a:ext>
                    </a:extLst>
                  </a:tr>
                  <a:tr h="365760">
                    <a:tc row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735" t="-361667" r="-1214706" b="-12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8070" t="-1085000" r="-479649" b="-23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3.18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9.12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314115616"/>
                      </a:ext>
                    </a:extLst>
                  </a:tr>
                  <a:tr h="36576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8070" t="-1185000" r="-479649" b="-13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70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8.35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7.30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476687404"/>
                      </a:ext>
                    </a:extLst>
                  </a:tr>
                  <a:tr h="36576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8070" t="-1285000" r="-479649" b="-3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2949.24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771.42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29431965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AC0A4504-6BA9-40B4-8385-F66B96548859}"/>
              </a:ext>
            </a:extLst>
          </p:cNvPr>
          <p:cNvSpPr txBox="1"/>
          <p:nvPr/>
        </p:nvSpPr>
        <p:spPr>
          <a:xfrm>
            <a:off x="5938887" y="1027906"/>
            <a:ext cx="59069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Azimuth and Elevation </a:t>
            </a:r>
            <a:r>
              <a:rPr lang="en-US" dirty="0" err="1"/>
              <a:t>wrt</a:t>
            </a:r>
            <a:r>
              <a:rPr lang="en-US" dirty="0"/>
              <a:t> to Location 1 where this input variable is most sensitive. Data taken from </a:t>
            </a:r>
            <a:r>
              <a:rPr lang="en-US" dirty="0">
                <a:highlight>
                  <a:srgbClr val="FFFF00"/>
                </a:highlight>
              </a:rPr>
              <a:t>triangle 1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5659247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839" y="-11067"/>
            <a:ext cx="10710321" cy="686906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C5FA472-561F-4B0B-B3BF-B5AF0AB1CE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0552" y="1255002"/>
            <a:ext cx="3790008" cy="4157707"/>
          </a:xfrm>
          <a:solidFill>
            <a:schemeClr val="bg1"/>
          </a:solidFill>
        </p:spPr>
        <p:txBody>
          <a:bodyPr>
            <a:normAutofit fontScale="90000"/>
          </a:bodyPr>
          <a:lstStyle/>
          <a:p>
            <a:r>
              <a:rPr lang="en-US" dirty="0"/>
              <a:t>Sensitivity in time differences increases exponentially with smaller distances.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266948" y="374165"/>
            <a:ext cx="2012218" cy="369332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Brockport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319866" y="6242268"/>
            <a:ext cx="1584648" cy="369332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Mees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6365230" y="197160"/>
            <a:ext cx="2266959" cy="369332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Webster High school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C27A183-91EB-4CBD-A13E-4C451E8D1D8F}"/>
              </a:ext>
            </a:extLst>
          </p:cNvPr>
          <p:cNvCxnSpPr/>
          <p:nvPr/>
        </p:nvCxnSpPr>
        <p:spPr>
          <a:xfrm flipH="1" flipV="1">
            <a:off x="6941574" y="890474"/>
            <a:ext cx="167066" cy="5351794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88D1D2D-0DC0-44B1-AE06-2D8ACBDD3AB5}"/>
              </a:ext>
            </a:extLst>
          </p:cNvPr>
          <p:cNvCxnSpPr>
            <a:cxnSpLocks/>
          </p:cNvCxnSpPr>
          <p:nvPr/>
        </p:nvCxnSpPr>
        <p:spPr>
          <a:xfrm>
            <a:off x="2775105" y="802587"/>
            <a:ext cx="4291178" cy="5439681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D5EAA82-D29B-47AD-BD47-DA6D8C0D1B4D}"/>
              </a:ext>
            </a:extLst>
          </p:cNvPr>
          <p:cNvCxnSpPr>
            <a:cxnSpLocks/>
          </p:cNvCxnSpPr>
          <p:nvPr/>
        </p:nvCxnSpPr>
        <p:spPr>
          <a:xfrm flipH="1" flipV="1">
            <a:off x="2813490" y="807216"/>
            <a:ext cx="4128084" cy="83258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537EF9B-91AE-42CF-B3B1-C228F7E252A1}"/>
                  </a:ext>
                </a:extLst>
              </p:cNvPr>
              <p:cNvSpPr/>
              <p:nvPr/>
            </p:nvSpPr>
            <p:spPr>
              <a:xfrm>
                <a:off x="3273057" y="3522427"/>
                <a:ext cx="1389611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𝑇𝐷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,72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𝑘𝑚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537EF9B-91AE-42CF-B3B1-C228F7E252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3057" y="3522427"/>
                <a:ext cx="1389611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F2C0CF84-A056-4AC6-B434-367DE25B0C94}"/>
                  </a:ext>
                </a:extLst>
              </p:cNvPr>
              <p:cNvSpPr/>
              <p:nvPr/>
            </p:nvSpPr>
            <p:spPr>
              <a:xfrm>
                <a:off x="5487029" y="2370385"/>
                <a:ext cx="1389611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𝑇𝐷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,56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𝑘𝑚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F2C0CF84-A056-4AC6-B434-367DE25B0C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7029" y="2370385"/>
                <a:ext cx="1389611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57BF6952-E83B-40AB-AD98-0467821E56D3}"/>
                  </a:ext>
                </a:extLst>
              </p:cNvPr>
              <p:cNvSpPr/>
              <p:nvPr/>
            </p:nvSpPr>
            <p:spPr>
              <a:xfrm>
                <a:off x="4538567" y="356957"/>
                <a:ext cx="1394934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𝑇𝐷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,39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𝑘𝑚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57BF6952-E83B-40AB-AD98-0467821E56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8567" y="356957"/>
                <a:ext cx="1394934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5" name="Table 4">
                <a:extLst>
                  <a:ext uri="{FF2B5EF4-FFF2-40B4-BE49-F238E27FC236}">
                    <a16:creationId xmlns:a16="http://schemas.microsoft.com/office/drawing/2014/main" id="{C5704F31-C998-4626-ABDA-AE6250ABB784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608369542"/>
                  </p:ext>
                </p:extLst>
              </p:nvPr>
            </p:nvGraphicFramePr>
            <p:xfrm>
              <a:off x="758667" y="5222962"/>
              <a:ext cx="4706013" cy="14630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27805">
                      <a:extLst>
                        <a:ext uri="{9D8B030D-6E8A-4147-A177-3AD203B41FA5}">
                          <a16:colId xmlns:a16="http://schemas.microsoft.com/office/drawing/2014/main" val="1959822521"/>
                        </a:ext>
                      </a:extLst>
                    </a:gridCol>
                    <a:gridCol w="721811">
                      <a:extLst>
                        <a:ext uri="{9D8B030D-6E8A-4147-A177-3AD203B41FA5}">
                          <a16:colId xmlns:a16="http://schemas.microsoft.com/office/drawing/2014/main" val="2927232085"/>
                        </a:ext>
                      </a:extLst>
                    </a:gridCol>
                    <a:gridCol w="371795">
                      <a:extLst>
                        <a:ext uri="{9D8B030D-6E8A-4147-A177-3AD203B41FA5}">
                          <a16:colId xmlns:a16="http://schemas.microsoft.com/office/drawing/2014/main" val="1371058648"/>
                        </a:ext>
                      </a:extLst>
                    </a:gridCol>
                    <a:gridCol w="424206">
                      <a:extLst>
                        <a:ext uri="{9D8B030D-6E8A-4147-A177-3AD203B41FA5}">
                          <a16:colId xmlns:a16="http://schemas.microsoft.com/office/drawing/2014/main" val="222803333"/>
                        </a:ext>
                      </a:extLst>
                    </a:gridCol>
                    <a:gridCol w="958220">
                      <a:extLst>
                        <a:ext uri="{9D8B030D-6E8A-4147-A177-3AD203B41FA5}">
                          <a16:colId xmlns:a16="http://schemas.microsoft.com/office/drawing/2014/main" val="733035673"/>
                        </a:ext>
                      </a:extLst>
                    </a:gridCol>
                    <a:gridCol w="370959">
                      <a:extLst>
                        <a:ext uri="{9D8B030D-6E8A-4147-A177-3AD203B41FA5}">
                          <a16:colId xmlns:a16="http://schemas.microsoft.com/office/drawing/2014/main" val="4014562298"/>
                        </a:ext>
                      </a:extLst>
                    </a:gridCol>
                    <a:gridCol w="339365">
                      <a:extLst>
                        <a:ext uri="{9D8B030D-6E8A-4147-A177-3AD203B41FA5}">
                          <a16:colId xmlns:a16="http://schemas.microsoft.com/office/drawing/2014/main" val="2580904302"/>
                        </a:ext>
                      </a:extLst>
                    </a:gridCol>
                    <a:gridCol w="991852">
                      <a:extLst>
                        <a:ext uri="{9D8B030D-6E8A-4147-A177-3AD203B41FA5}">
                          <a16:colId xmlns:a16="http://schemas.microsoft.com/office/drawing/2014/main" val="3067687130"/>
                        </a:ext>
                      </a:extLst>
                    </a:gridCol>
                  </a:tblGrid>
                  <a:tr h="233871"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Units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Input Variable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Az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El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Max Sensitivity in Azimuth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Az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El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Max Sensitivity in Elevation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71013947"/>
                      </a:ext>
                    </a:extLst>
                  </a:tr>
                  <a:tr h="140322">
                    <a:tc rowSpan="3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𝑑𝑒𝑔</m:t>
                                    </m:r>
                                  </m:num>
                                  <m:den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𝑛𝑠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𝑇𝐷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3.18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9.12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314115616"/>
                      </a:ext>
                    </a:extLst>
                  </a:tr>
                  <a:tr h="140322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𝑇𝐷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70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8.35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7.30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476687404"/>
                      </a:ext>
                    </a:extLst>
                  </a:tr>
                  <a:tr h="140322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𝑇𝐷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2949.24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771.42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29431965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5" name="Table 4">
                <a:extLst>
                  <a:ext uri="{FF2B5EF4-FFF2-40B4-BE49-F238E27FC236}">
                    <a16:creationId xmlns:a16="http://schemas.microsoft.com/office/drawing/2014/main" id="{C5704F31-C998-4626-ABDA-AE6250ABB784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608369542"/>
                  </p:ext>
                </p:extLst>
              </p:nvPr>
            </p:nvGraphicFramePr>
            <p:xfrm>
              <a:off x="758667" y="5222962"/>
              <a:ext cx="4706013" cy="14630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27805">
                      <a:extLst>
                        <a:ext uri="{9D8B030D-6E8A-4147-A177-3AD203B41FA5}">
                          <a16:colId xmlns:a16="http://schemas.microsoft.com/office/drawing/2014/main" val="1959822521"/>
                        </a:ext>
                      </a:extLst>
                    </a:gridCol>
                    <a:gridCol w="721811">
                      <a:extLst>
                        <a:ext uri="{9D8B030D-6E8A-4147-A177-3AD203B41FA5}">
                          <a16:colId xmlns:a16="http://schemas.microsoft.com/office/drawing/2014/main" val="2927232085"/>
                        </a:ext>
                      </a:extLst>
                    </a:gridCol>
                    <a:gridCol w="371795">
                      <a:extLst>
                        <a:ext uri="{9D8B030D-6E8A-4147-A177-3AD203B41FA5}">
                          <a16:colId xmlns:a16="http://schemas.microsoft.com/office/drawing/2014/main" val="1371058648"/>
                        </a:ext>
                      </a:extLst>
                    </a:gridCol>
                    <a:gridCol w="424206">
                      <a:extLst>
                        <a:ext uri="{9D8B030D-6E8A-4147-A177-3AD203B41FA5}">
                          <a16:colId xmlns:a16="http://schemas.microsoft.com/office/drawing/2014/main" val="222803333"/>
                        </a:ext>
                      </a:extLst>
                    </a:gridCol>
                    <a:gridCol w="958220">
                      <a:extLst>
                        <a:ext uri="{9D8B030D-6E8A-4147-A177-3AD203B41FA5}">
                          <a16:colId xmlns:a16="http://schemas.microsoft.com/office/drawing/2014/main" val="733035673"/>
                        </a:ext>
                      </a:extLst>
                    </a:gridCol>
                    <a:gridCol w="370959">
                      <a:extLst>
                        <a:ext uri="{9D8B030D-6E8A-4147-A177-3AD203B41FA5}">
                          <a16:colId xmlns:a16="http://schemas.microsoft.com/office/drawing/2014/main" val="4014562298"/>
                        </a:ext>
                      </a:extLst>
                    </a:gridCol>
                    <a:gridCol w="339365">
                      <a:extLst>
                        <a:ext uri="{9D8B030D-6E8A-4147-A177-3AD203B41FA5}">
                          <a16:colId xmlns:a16="http://schemas.microsoft.com/office/drawing/2014/main" val="2580904302"/>
                        </a:ext>
                      </a:extLst>
                    </a:gridCol>
                    <a:gridCol w="991852">
                      <a:extLst>
                        <a:ext uri="{9D8B030D-6E8A-4147-A177-3AD203B41FA5}">
                          <a16:colId xmlns:a16="http://schemas.microsoft.com/office/drawing/2014/main" val="3067687130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Units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Input Variable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Az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El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Max Sensitivity in Azimuth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Az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El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Max Sensitivity in Elevation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71013947"/>
                      </a:ext>
                    </a:extLst>
                  </a:tr>
                  <a:tr h="274320">
                    <a:tc row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1149" t="-77941" r="-793103" b="-117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74576" t="-230435" r="-484746" b="-2304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3.18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9.12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314115616"/>
                      </a:ext>
                    </a:extLst>
                  </a:tr>
                  <a:tr h="27432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74576" t="-337778" r="-484746" b="-13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70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8.35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7.30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476687404"/>
                      </a:ext>
                    </a:extLst>
                  </a:tr>
                  <a:tr h="27432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74576" t="-437778" r="-484746" b="-3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2949.24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771.42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294319651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16B277C7-37AD-4211-8E7E-C4AA8A80E32F}"/>
              </a:ext>
            </a:extLst>
          </p:cNvPr>
          <p:cNvCxnSpPr>
            <a:cxnSpLocks/>
          </p:cNvCxnSpPr>
          <p:nvPr/>
        </p:nvCxnSpPr>
        <p:spPr>
          <a:xfrm flipV="1">
            <a:off x="7087866" y="4392891"/>
            <a:ext cx="0" cy="1849377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B530835E-ABB2-454E-AB09-27B1F05DB245}"/>
              </a:ext>
            </a:extLst>
          </p:cNvPr>
          <p:cNvCxnSpPr>
            <a:cxnSpLocks/>
          </p:cNvCxnSpPr>
          <p:nvPr/>
        </p:nvCxnSpPr>
        <p:spPr>
          <a:xfrm>
            <a:off x="7108640" y="6242268"/>
            <a:ext cx="1812829" cy="0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3DAD4C99-DA2B-4FFA-A192-A4FFC9DC64AF}"/>
                  </a:ext>
                </a:extLst>
              </p:cNvPr>
              <p:cNvSpPr/>
              <p:nvPr/>
            </p:nvSpPr>
            <p:spPr>
              <a:xfrm>
                <a:off x="7153126" y="3904019"/>
                <a:ext cx="371384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3DAD4C99-DA2B-4FFA-A192-A4FFC9DC64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3126" y="3904019"/>
                <a:ext cx="371384" cy="369332"/>
              </a:xfrm>
              <a:prstGeom prst="rect">
                <a:avLst/>
              </a:prstGeom>
              <a:blipFill>
                <a:blip r:embed="rId8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5C5D51B3-AD1F-45CD-89AA-4E294DD9DAD2}"/>
                  </a:ext>
                </a:extLst>
              </p:cNvPr>
              <p:cNvSpPr/>
              <p:nvPr/>
            </p:nvSpPr>
            <p:spPr>
              <a:xfrm>
                <a:off x="8964731" y="5872936"/>
                <a:ext cx="371384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5C5D51B3-AD1F-45CD-89AA-4E294DD9DA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4731" y="5872936"/>
                <a:ext cx="371384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190F840-8FE7-4A44-8E53-803BC0D88E6F}"/>
              </a:ext>
            </a:extLst>
          </p:cNvPr>
          <p:cNvCxnSpPr/>
          <p:nvPr/>
        </p:nvCxnSpPr>
        <p:spPr>
          <a:xfrm flipV="1">
            <a:off x="7108640" y="5090474"/>
            <a:ext cx="630766" cy="1151794"/>
          </a:xfrm>
          <a:prstGeom prst="straightConnector1">
            <a:avLst/>
          </a:prstGeom>
          <a:ln w="762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Arc 30">
            <a:extLst>
              <a:ext uri="{FF2B5EF4-FFF2-40B4-BE49-F238E27FC236}">
                <a16:creationId xmlns:a16="http://schemas.microsoft.com/office/drawing/2014/main" id="{6F1CE576-09F5-4C15-8EA7-35E9C367699C}"/>
              </a:ext>
            </a:extLst>
          </p:cNvPr>
          <p:cNvSpPr/>
          <p:nvPr/>
        </p:nvSpPr>
        <p:spPr>
          <a:xfrm>
            <a:off x="6521316" y="5303715"/>
            <a:ext cx="1174648" cy="1174648"/>
          </a:xfrm>
          <a:prstGeom prst="arc">
            <a:avLst>
              <a:gd name="adj1" fmla="val 16200000"/>
              <a:gd name="adj2" fmla="val 19009575"/>
            </a:avLst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B16BA61-1191-4602-B045-1276AF44EADE}"/>
                  </a:ext>
                </a:extLst>
              </p:cNvPr>
              <p:cNvSpPr txBox="1"/>
              <p:nvPr/>
            </p:nvSpPr>
            <p:spPr>
              <a:xfrm>
                <a:off x="7194934" y="4942972"/>
                <a:ext cx="314958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𝐴𝑧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B16BA61-1191-4602-B045-1276AF44EA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4934" y="4942972"/>
                <a:ext cx="314958" cy="276999"/>
              </a:xfrm>
              <a:prstGeom prst="rect">
                <a:avLst/>
              </a:prstGeom>
              <a:blipFill>
                <a:blip r:embed="rId10"/>
                <a:stretch>
                  <a:fillRect l="-17308" r="-15385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301879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D00EC-DA66-4960-9B8E-6E464DD92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Coordinate Transformation Introduction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C8F12A4-9741-4F01-9455-A7FDD63473D7}"/>
              </a:ext>
            </a:extLst>
          </p:cNvPr>
          <p:cNvGrpSpPr/>
          <p:nvPr/>
        </p:nvGrpSpPr>
        <p:grpSpPr>
          <a:xfrm>
            <a:off x="828616" y="1756315"/>
            <a:ext cx="2115235" cy="2265174"/>
            <a:chOff x="1539405" y="2990088"/>
            <a:chExt cx="2042007" cy="218675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17B06568-4135-4E6B-B366-116DFF0BE291}"/>
                </a:ext>
              </a:extLst>
            </p:cNvPr>
            <p:cNvGrpSpPr/>
            <p:nvPr/>
          </p:nvGrpSpPr>
          <p:grpSpPr>
            <a:xfrm>
              <a:off x="1673352" y="2990088"/>
              <a:ext cx="1837944" cy="2048256"/>
              <a:chOff x="1709928" y="3136392"/>
              <a:chExt cx="1837944" cy="2048256"/>
            </a:xfrm>
          </p:grpSpPr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DF439C5C-9265-44F4-A511-B7ED07D644C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09928" y="4453128"/>
                <a:ext cx="640080" cy="73152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C54D3455-CD67-483C-A6BD-B75AA27ECEB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50008" y="3136392"/>
                <a:ext cx="0" cy="1316735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8181C65B-C78C-45E6-AB84-230B373B7AD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50008" y="4453128"/>
                <a:ext cx="1197864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9D7B5D49-E60D-46E3-B67C-8BF44AA28ADC}"/>
                    </a:ext>
                  </a:extLst>
                </p:cNvPr>
                <p:cNvSpPr txBox="1"/>
                <p:nvPr/>
              </p:nvSpPr>
              <p:spPr>
                <a:xfrm>
                  <a:off x="1539405" y="4899844"/>
                  <a:ext cx="13394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6BF764DB-690A-4A88-BF66-876CD643039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39405" y="4899844"/>
                  <a:ext cx="133946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47619" r="-42857" b="-88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23613DFB-D6AB-45A2-AC21-72F4454B826B}"/>
                    </a:ext>
                  </a:extLst>
                </p:cNvPr>
                <p:cNvSpPr txBox="1"/>
                <p:nvPr/>
              </p:nvSpPr>
              <p:spPr>
                <a:xfrm>
                  <a:off x="3441181" y="4306823"/>
                  <a:ext cx="14023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ABC9A131-745D-40E6-8340-F675A25CD3E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41181" y="4306823"/>
                  <a:ext cx="140231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58333" t="-2174" r="-50000" b="-3260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D317E876-1322-4595-AD48-D40574698FDE}"/>
                    </a:ext>
                  </a:extLst>
                </p:cNvPr>
                <p:cNvSpPr txBox="1"/>
                <p:nvPr/>
              </p:nvSpPr>
              <p:spPr>
                <a:xfrm>
                  <a:off x="2367377" y="3015134"/>
                  <a:ext cx="18626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9335EB07-71FD-4A72-932D-A34C98A155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67377" y="3015134"/>
                  <a:ext cx="186268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29032" r="-29032" b="-425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5872BCF-30C8-439C-BDBB-5FB329CC33A1}"/>
              </a:ext>
            </a:extLst>
          </p:cNvPr>
          <p:cNvGrpSpPr/>
          <p:nvPr/>
        </p:nvGrpSpPr>
        <p:grpSpPr>
          <a:xfrm>
            <a:off x="4245441" y="1644346"/>
            <a:ext cx="2083614" cy="2603828"/>
            <a:chOff x="4963992" y="2660117"/>
            <a:chExt cx="2042007" cy="2551833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B6096C4D-CF32-4573-AA5E-38BA69472E81}"/>
                </a:ext>
              </a:extLst>
            </p:cNvPr>
            <p:cNvGrpSpPr/>
            <p:nvPr/>
          </p:nvGrpSpPr>
          <p:grpSpPr>
            <a:xfrm>
              <a:off x="4963992" y="2660117"/>
              <a:ext cx="2042007" cy="2551833"/>
              <a:chOff x="4963992" y="2660117"/>
              <a:chExt cx="2042007" cy="2551833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3739B2DB-45EA-4B75-95F4-584664C8858E}"/>
                  </a:ext>
                </a:extLst>
              </p:cNvPr>
              <p:cNvGrpSpPr/>
              <p:nvPr/>
            </p:nvGrpSpPr>
            <p:grpSpPr>
              <a:xfrm>
                <a:off x="4963992" y="2660117"/>
                <a:ext cx="2042007" cy="2551833"/>
                <a:chOff x="4963992" y="2660117"/>
                <a:chExt cx="2042007" cy="2551833"/>
              </a:xfrm>
            </p:grpSpPr>
            <p:grpSp>
              <p:nvGrpSpPr>
                <p:cNvPr id="23" name="Group 22">
                  <a:extLst>
                    <a:ext uri="{FF2B5EF4-FFF2-40B4-BE49-F238E27FC236}">
                      <a16:creationId xmlns:a16="http://schemas.microsoft.com/office/drawing/2014/main" id="{D6FBDBA0-554C-4E55-8D05-434F48B4E361}"/>
                    </a:ext>
                  </a:extLst>
                </p:cNvPr>
                <p:cNvGrpSpPr/>
                <p:nvPr/>
              </p:nvGrpSpPr>
              <p:grpSpPr>
                <a:xfrm>
                  <a:off x="4963992" y="2660117"/>
                  <a:ext cx="2042007" cy="2378226"/>
                  <a:chOff x="1539405" y="2798617"/>
                  <a:chExt cx="2042007" cy="2378226"/>
                </a:xfrm>
              </p:grpSpPr>
              <p:grpSp>
                <p:nvGrpSpPr>
                  <p:cNvPr id="30" name="Group 29">
                    <a:extLst>
                      <a:ext uri="{FF2B5EF4-FFF2-40B4-BE49-F238E27FC236}">
                        <a16:creationId xmlns:a16="http://schemas.microsoft.com/office/drawing/2014/main" id="{DCDF9CD3-D095-4D54-A1AE-DE241640894B}"/>
                      </a:ext>
                    </a:extLst>
                  </p:cNvPr>
                  <p:cNvGrpSpPr/>
                  <p:nvPr/>
                </p:nvGrpSpPr>
                <p:grpSpPr>
                  <a:xfrm>
                    <a:off x="1673352" y="2990088"/>
                    <a:ext cx="1837944" cy="2048256"/>
                    <a:chOff x="1709928" y="3136392"/>
                    <a:chExt cx="1837944" cy="2048256"/>
                  </a:xfrm>
                </p:grpSpPr>
                <p:cxnSp>
                  <p:nvCxnSpPr>
                    <p:cNvPr id="34" name="Straight Arrow Connector 33">
                      <a:extLst>
                        <a:ext uri="{FF2B5EF4-FFF2-40B4-BE49-F238E27FC236}">
                          <a16:creationId xmlns:a16="http://schemas.microsoft.com/office/drawing/2014/main" id="{4C172780-39B4-47B2-B350-D0C2D7E398A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1709928" y="4453128"/>
                      <a:ext cx="640080" cy="731520"/>
                    </a:xfrm>
                    <a:prstGeom prst="straightConnector1">
                      <a:avLst/>
                    </a:prstGeom>
                    <a:ln w="38100"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5" name="Straight Arrow Connector 34">
                      <a:extLst>
                        <a:ext uri="{FF2B5EF4-FFF2-40B4-BE49-F238E27FC236}">
                          <a16:creationId xmlns:a16="http://schemas.microsoft.com/office/drawing/2014/main" id="{ADA47BB5-FDD8-46CF-8CDD-DE490116B62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2350008" y="3136392"/>
                      <a:ext cx="0" cy="1316735"/>
                    </a:xfrm>
                    <a:prstGeom prst="straightConnector1">
                      <a:avLst/>
                    </a:prstGeom>
                    <a:ln w="38100"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6" name="Straight Arrow Connector 35">
                      <a:extLst>
                        <a:ext uri="{FF2B5EF4-FFF2-40B4-BE49-F238E27FC236}">
                          <a16:creationId xmlns:a16="http://schemas.microsoft.com/office/drawing/2014/main" id="{7595A625-F76F-4DAA-825D-177D2ACA7237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350008" y="4453128"/>
                      <a:ext cx="1197864" cy="0"/>
                    </a:xfrm>
                    <a:prstGeom prst="straightConnector1">
                      <a:avLst/>
                    </a:prstGeom>
                    <a:ln w="38100"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1" name="TextBox 30">
                        <a:extLst>
                          <a:ext uri="{FF2B5EF4-FFF2-40B4-BE49-F238E27FC236}">
                            <a16:creationId xmlns:a16="http://schemas.microsoft.com/office/drawing/2014/main" id="{39339189-9CF7-4704-B56D-C22FE36B389E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539405" y="4899844"/>
                        <a:ext cx="133946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29" name="TextBox 28">
                        <a:extLst>
                          <a:ext uri="{FF2B5EF4-FFF2-40B4-BE49-F238E27FC236}">
                            <a16:creationId xmlns:a16="http://schemas.microsoft.com/office/drawing/2014/main" id="{529D7140-A85D-438B-AF44-43CB1C5A6142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539405" y="4899844"/>
                        <a:ext cx="133946" cy="276999"/>
                      </a:xfrm>
                      <a:prstGeom prst="rect">
                        <a:avLst/>
                      </a:prstGeom>
                      <a:blipFill>
                        <a:blip r:embed="rId6"/>
                        <a:stretch>
                          <a:fillRect l="-45455" r="-36364" b="-8889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2" name="TextBox 31">
                        <a:extLst>
                          <a:ext uri="{FF2B5EF4-FFF2-40B4-BE49-F238E27FC236}">
                            <a16:creationId xmlns:a16="http://schemas.microsoft.com/office/drawing/2014/main" id="{27CCD3E9-AB25-402C-BDD4-C5DA8C156239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441181" y="4306823"/>
                        <a:ext cx="140231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30" name="TextBox 29">
                        <a:extLst>
                          <a:ext uri="{FF2B5EF4-FFF2-40B4-BE49-F238E27FC236}">
                            <a16:creationId xmlns:a16="http://schemas.microsoft.com/office/drawing/2014/main" id="{7B725888-AF80-4611-B2BC-FB0B3D83EEC2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3441181" y="4306823"/>
                        <a:ext cx="140231" cy="276999"/>
                      </a:xfrm>
                      <a:prstGeom prst="rect">
                        <a:avLst/>
                      </a:prstGeom>
                      <a:blipFill>
                        <a:blip r:embed="rId7"/>
                        <a:stretch>
                          <a:fillRect l="-60870" t="-2222" r="-56522" b="-35556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3" name="TextBox 32">
                        <a:extLst>
                          <a:ext uri="{FF2B5EF4-FFF2-40B4-BE49-F238E27FC236}">
                            <a16:creationId xmlns:a16="http://schemas.microsoft.com/office/drawing/2014/main" id="{8C60635F-3DF4-4A07-A784-30A8E72A98B5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356270" y="2798617"/>
                        <a:ext cx="186268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31" name="TextBox 30">
                        <a:extLst>
                          <a:ext uri="{FF2B5EF4-FFF2-40B4-BE49-F238E27FC236}">
                            <a16:creationId xmlns:a16="http://schemas.microsoft.com/office/drawing/2014/main" id="{A95247BE-30DF-43E4-8E3D-C883BB8B28B4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356270" y="2798617"/>
                        <a:ext cx="186268" cy="276999"/>
                      </a:xfrm>
                      <a:prstGeom prst="rect">
                        <a:avLst/>
                      </a:prstGeom>
                      <a:blipFill>
                        <a:blip r:embed="rId8"/>
                        <a:stretch>
                          <a:fillRect l="-32258" r="-25806" b="-6522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24" name="Straight Arrow Connector 23">
                  <a:extLst>
                    <a:ext uri="{FF2B5EF4-FFF2-40B4-BE49-F238E27FC236}">
                      <a16:creationId xmlns:a16="http://schemas.microsoft.com/office/drawing/2014/main" id="{A29FB6C5-32E6-4987-9E63-C15A65F5A48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38020" y="4168323"/>
                  <a:ext cx="318769" cy="1043627"/>
                </a:xfrm>
                <a:prstGeom prst="straightConnector1">
                  <a:avLst/>
                </a:prstGeom>
                <a:ln w="38100">
                  <a:solidFill>
                    <a:schemeClr val="accent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Straight Arrow Connector 24">
                  <a:extLst>
                    <a:ext uri="{FF2B5EF4-FFF2-40B4-BE49-F238E27FC236}">
                      <a16:creationId xmlns:a16="http://schemas.microsoft.com/office/drawing/2014/main" id="{819B63A8-3374-46A2-AC26-71C95D99404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738019" y="3790741"/>
                  <a:ext cx="862087" cy="377582"/>
                </a:xfrm>
                <a:prstGeom prst="straightConnector1">
                  <a:avLst/>
                </a:prstGeom>
                <a:ln w="38100">
                  <a:solidFill>
                    <a:schemeClr val="accent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Arrow Connector 25">
                  <a:extLst>
                    <a:ext uri="{FF2B5EF4-FFF2-40B4-BE49-F238E27FC236}">
                      <a16:creationId xmlns:a16="http://schemas.microsoft.com/office/drawing/2014/main" id="{3219DF98-9CD3-4A33-8071-C0E2F37BB23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738020" y="3025993"/>
                  <a:ext cx="0" cy="1142330"/>
                </a:xfrm>
                <a:prstGeom prst="straightConnector1">
                  <a:avLst/>
                </a:prstGeom>
                <a:ln w="38100">
                  <a:solidFill>
                    <a:schemeClr val="accent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7" name="TextBox 26">
                      <a:extLst>
                        <a:ext uri="{FF2B5EF4-FFF2-40B4-BE49-F238E27FC236}">
                          <a16:creationId xmlns:a16="http://schemas.microsoft.com/office/drawing/2014/main" id="{28025328-48DD-4718-B994-D6091283652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691667" y="4830477"/>
                      <a:ext cx="18594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54" name="TextBox 53">
                      <a:extLst>
                        <a:ext uri="{FF2B5EF4-FFF2-40B4-BE49-F238E27FC236}">
                          <a16:creationId xmlns:a16="http://schemas.microsoft.com/office/drawing/2014/main" id="{06BCB475-D6B7-4DFB-8FCA-959C7C453CE2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691667" y="4830477"/>
                      <a:ext cx="185948" cy="276999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 l="-36667" t="-2174" r="-36667" b="-8696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8" name="TextBox 27">
                      <a:extLst>
                        <a:ext uri="{FF2B5EF4-FFF2-40B4-BE49-F238E27FC236}">
                          <a16:creationId xmlns:a16="http://schemas.microsoft.com/office/drawing/2014/main" id="{F8CF5C39-730D-4637-8AD8-F074929267E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708991" y="3513742"/>
                      <a:ext cx="195566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55" name="TextBox 54">
                      <a:extLst>
                        <a:ext uri="{FF2B5EF4-FFF2-40B4-BE49-F238E27FC236}">
                          <a16:creationId xmlns:a16="http://schemas.microsoft.com/office/drawing/2014/main" id="{DEA75137-301E-4135-A4DB-E78AECA47F2D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708991" y="3513742"/>
                      <a:ext cx="195566" cy="276999"/>
                    </a:xfrm>
                    <a:prstGeom prst="rect">
                      <a:avLst/>
                    </a:prstGeom>
                    <a:blipFill>
                      <a:blip r:embed="rId10"/>
                      <a:stretch>
                        <a:fillRect l="-46875" t="-6522" r="-46875" b="-3478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9" name="TextBox 28">
                      <a:extLst>
                        <a:ext uri="{FF2B5EF4-FFF2-40B4-BE49-F238E27FC236}">
                          <a16:creationId xmlns:a16="http://schemas.microsoft.com/office/drawing/2014/main" id="{948D13B7-7375-4FC5-B070-EBB2B88CBDB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845452" y="2990088"/>
                      <a:ext cx="23884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56" name="TextBox 55">
                      <a:extLst>
                        <a:ext uri="{FF2B5EF4-FFF2-40B4-BE49-F238E27FC236}">
                          <a16:creationId xmlns:a16="http://schemas.microsoft.com/office/drawing/2014/main" id="{94DFC6EB-780B-4FBA-9A5A-535A17DA7107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845452" y="2990088"/>
                      <a:ext cx="238848" cy="276999"/>
                    </a:xfrm>
                    <a:prstGeom prst="rect">
                      <a:avLst/>
                    </a:prstGeom>
                    <a:blipFill>
                      <a:blip r:embed="rId11"/>
                      <a:stretch>
                        <a:fillRect l="-28205" t="-4444" r="-28205" b="-888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21" name="Arc 20">
                <a:extLst>
                  <a:ext uri="{FF2B5EF4-FFF2-40B4-BE49-F238E27FC236}">
                    <a16:creationId xmlns:a16="http://schemas.microsoft.com/office/drawing/2014/main" id="{7F9EDF94-434E-4800-9489-D4436E9F0D37}"/>
                  </a:ext>
                </a:extLst>
              </p:cNvPr>
              <p:cNvSpPr/>
              <p:nvPr/>
            </p:nvSpPr>
            <p:spPr>
              <a:xfrm>
                <a:off x="6154872" y="3880013"/>
                <a:ext cx="320040" cy="576621"/>
              </a:xfrm>
              <a:prstGeom prst="arc">
                <a:avLst>
                  <a:gd name="adj1" fmla="val 17243924"/>
                  <a:gd name="adj2" fmla="val 0"/>
                </a:avLst>
              </a:prstGeom>
              <a:ln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Arc 21">
                <a:extLst>
                  <a:ext uri="{FF2B5EF4-FFF2-40B4-BE49-F238E27FC236}">
                    <a16:creationId xmlns:a16="http://schemas.microsoft.com/office/drawing/2014/main" id="{7AA6B4BB-C9A3-4EEA-B0AC-16322517A7B4}"/>
                  </a:ext>
                </a:extLst>
              </p:cNvPr>
              <p:cNvSpPr/>
              <p:nvPr/>
            </p:nvSpPr>
            <p:spPr>
              <a:xfrm rot="7116620">
                <a:off x="5452805" y="3969759"/>
                <a:ext cx="320040" cy="576621"/>
              </a:xfrm>
              <a:prstGeom prst="arc">
                <a:avLst>
                  <a:gd name="adj1" fmla="val 17243924"/>
                  <a:gd name="adj2" fmla="val 0"/>
                </a:avLst>
              </a:prstGeom>
              <a:ln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8" name="Arrow: Curved Left 17">
              <a:extLst>
                <a:ext uri="{FF2B5EF4-FFF2-40B4-BE49-F238E27FC236}">
                  <a16:creationId xmlns:a16="http://schemas.microsoft.com/office/drawing/2014/main" id="{83D847BD-1EDE-4823-AEBB-142DFB32AFD4}"/>
                </a:ext>
              </a:extLst>
            </p:cNvPr>
            <p:cNvSpPr/>
            <p:nvPr/>
          </p:nvSpPr>
          <p:spPr>
            <a:xfrm rot="10800000">
              <a:off x="5494161" y="3258631"/>
              <a:ext cx="414864" cy="404277"/>
            </a:xfrm>
            <a:prstGeom prst="curvedLef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C04FC647-B971-48E1-925B-CE560552C58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38019" y="3524356"/>
              <a:ext cx="0" cy="272901"/>
            </a:xfrm>
            <a:prstGeom prst="straightConnector1">
              <a:avLst/>
            </a:prstGeom>
            <a:ln w="38100">
              <a:solidFill>
                <a:schemeClr val="accent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67E05EE-1993-4BAE-97BB-179C75983154}"/>
              </a:ext>
            </a:extLst>
          </p:cNvPr>
          <p:cNvGrpSpPr/>
          <p:nvPr/>
        </p:nvGrpSpPr>
        <p:grpSpPr>
          <a:xfrm>
            <a:off x="7648795" y="1320874"/>
            <a:ext cx="2602943" cy="2893587"/>
            <a:chOff x="7390813" y="1208854"/>
            <a:chExt cx="4645103" cy="5163774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708F0E06-1574-401D-AD5F-08E0124FC31A}"/>
                </a:ext>
              </a:extLst>
            </p:cNvPr>
            <p:cNvGrpSpPr/>
            <p:nvPr/>
          </p:nvGrpSpPr>
          <p:grpSpPr>
            <a:xfrm>
              <a:off x="7390813" y="1208854"/>
              <a:ext cx="4645103" cy="5163774"/>
              <a:chOff x="7390813" y="1208854"/>
              <a:chExt cx="4645103" cy="5163774"/>
            </a:xfrm>
          </p:grpSpPr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234BC816-BBE8-4FE8-8BE4-90729898747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804418" y="3844161"/>
                <a:ext cx="303349" cy="131796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7C984F5F-AD96-4201-86EC-4617F9972854}"/>
                  </a:ext>
                </a:extLst>
              </p:cNvPr>
              <p:cNvGrpSpPr/>
              <p:nvPr/>
            </p:nvGrpSpPr>
            <p:grpSpPr>
              <a:xfrm>
                <a:off x="7390813" y="1208854"/>
                <a:ext cx="4645103" cy="5163774"/>
                <a:chOff x="7390813" y="1208854"/>
                <a:chExt cx="4645103" cy="5163774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7690118F-FDC0-41D0-8550-7EFE0C14E1FF}"/>
                    </a:ext>
                  </a:extLst>
                </p:cNvPr>
                <p:cNvGrpSpPr/>
                <p:nvPr/>
              </p:nvGrpSpPr>
              <p:grpSpPr>
                <a:xfrm>
                  <a:off x="7390813" y="1208854"/>
                  <a:ext cx="4645103" cy="5163774"/>
                  <a:chOff x="7390813" y="1208854"/>
                  <a:chExt cx="4645103" cy="5163774"/>
                </a:xfrm>
              </p:grpSpPr>
              <p:grpSp>
                <p:nvGrpSpPr>
                  <p:cNvPr id="45" name="Group 44">
                    <a:extLst>
                      <a:ext uri="{FF2B5EF4-FFF2-40B4-BE49-F238E27FC236}">
                        <a16:creationId xmlns:a16="http://schemas.microsoft.com/office/drawing/2014/main" id="{80726BF0-FFA5-44C0-9670-A8D8EAA72778}"/>
                      </a:ext>
                    </a:extLst>
                  </p:cNvPr>
                  <p:cNvGrpSpPr/>
                  <p:nvPr/>
                </p:nvGrpSpPr>
                <p:grpSpPr>
                  <a:xfrm>
                    <a:off x="7390813" y="1208854"/>
                    <a:ext cx="4645103" cy="5163774"/>
                    <a:chOff x="8164903" y="2660117"/>
                    <a:chExt cx="2325654" cy="2585336"/>
                  </a:xfrm>
                </p:grpSpPr>
                <p:grpSp>
                  <p:nvGrpSpPr>
                    <p:cNvPr id="49" name="Group 48">
                      <a:extLst>
                        <a:ext uri="{FF2B5EF4-FFF2-40B4-BE49-F238E27FC236}">
                          <a16:creationId xmlns:a16="http://schemas.microsoft.com/office/drawing/2014/main" id="{A1C8ADFA-8A4A-4E30-BBAB-701FE3B9D76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164903" y="2660117"/>
                      <a:ext cx="2210467" cy="2585336"/>
                      <a:chOff x="4795532" y="2660117"/>
                      <a:chExt cx="2210467" cy="2585336"/>
                    </a:xfrm>
                  </p:grpSpPr>
                  <p:grpSp>
                    <p:nvGrpSpPr>
                      <p:cNvPr id="61" name="Group 60">
                        <a:extLst>
                          <a:ext uri="{FF2B5EF4-FFF2-40B4-BE49-F238E27FC236}">
                            <a16:creationId xmlns:a16="http://schemas.microsoft.com/office/drawing/2014/main" id="{94A2F7D4-D96D-4F57-800E-D353E9EB2773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4795532" y="2660117"/>
                        <a:ext cx="2210467" cy="2585336"/>
                        <a:chOff x="4795532" y="2660117"/>
                        <a:chExt cx="2210467" cy="2585336"/>
                      </a:xfrm>
                    </p:grpSpPr>
                    <p:grpSp>
                      <p:nvGrpSpPr>
                        <p:cNvPr id="64" name="Group 63">
                          <a:extLst>
                            <a:ext uri="{FF2B5EF4-FFF2-40B4-BE49-F238E27FC236}">
                              <a16:creationId xmlns:a16="http://schemas.microsoft.com/office/drawing/2014/main" id="{EAA583A0-8841-4663-8CEA-33AC957EB6C1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4795532" y="2660117"/>
                          <a:ext cx="2210467" cy="2585336"/>
                          <a:chOff x="1370945" y="2798617"/>
                          <a:chExt cx="2210467" cy="2585336"/>
                        </a:xfrm>
                      </p:grpSpPr>
                      <p:grpSp>
                        <p:nvGrpSpPr>
                          <p:cNvPr id="71" name="Group 70">
                            <a:extLst>
                              <a:ext uri="{FF2B5EF4-FFF2-40B4-BE49-F238E27FC236}">
                                <a16:creationId xmlns:a16="http://schemas.microsoft.com/office/drawing/2014/main" id="{26D102C7-C54F-4D45-A97E-C91680617059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1370945" y="2990088"/>
                            <a:ext cx="2140351" cy="2393865"/>
                            <a:chOff x="1407521" y="3136392"/>
                            <a:chExt cx="2140351" cy="2393865"/>
                          </a:xfrm>
                        </p:grpSpPr>
                        <p:cxnSp>
                          <p:nvCxnSpPr>
                            <p:cNvPr id="75" name="Straight Arrow Connector 74">
                              <a:extLst>
                                <a:ext uri="{FF2B5EF4-FFF2-40B4-BE49-F238E27FC236}">
                                  <a16:creationId xmlns:a16="http://schemas.microsoft.com/office/drawing/2014/main" id="{89A99BB4-F646-4126-98F5-18A1EF40336B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 flipH="1">
                              <a:off x="1407521" y="3548216"/>
                              <a:ext cx="1734285" cy="1982041"/>
                            </a:xfrm>
                            <a:prstGeom prst="straightConnector1">
                              <a:avLst/>
                            </a:prstGeom>
                            <a:ln w="38100">
                              <a:tailEnd type="triangle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76" name="Straight Arrow Connector 75">
                              <a:extLst>
                                <a:ext uri="{FF2B5EF4-FFF2-40B4-BE49-F238E27FC236}">
                                  <a16:creationId xmlns:a16="http://schemas.microsoft.com/office/drawing/2014/main" id="{A938AC3E-0C0A-4004-8B80-F47A34CBDC4C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 flipV="1">
                              <a:off x="2350008" y="3136392"/>
                              <a:ext cx="0" cy="1316735"/>
                            </a:xfrm>
                            <a:prstGeom prst="straightConnector1">
                              <a:avLst/>
                            </a:prstGeom>
                            <a:ln w="38100">
                              <a:tailEnd type="triangle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77" name="Straight Arrow Connector 76">
                              <a:extLst>
                                <a:ext uri="{FF2B5EF4-FFF2-40B4-BE49-F238E27FC236}">
                                  <a16:creationId xmlns:a16="http://schemas.microsoft.com/office/drawing/2014/main" id="{D4B5A9DB-7D47-4822-8F36-E2E2A116D48B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>
                              <a:off x="1656767" y="4453128"/>
                              <a:ext cx="1891105" cy="0"/>
                            </a:xfrm>
                            <a:prstGeom prst="straightConnector1">
                              <a:avLst/>
                            </a:prstGeom>
                            <a:ln w="38100">
                              <a:tailEnd type="triangle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</p:grpSp>
                      <mc:AlternateContent xmlns:mc="http://schemas.openxmlformats.org/markup-compatibility/2006" xmlns:a14="http://schemas.microsoft.com/office/drawing/2010/main">
                        <mc:Choice Requires="a14">
                          <p:sp>
                            <p:nvSpPr>
                              <p:cNvPr id="73" name="TextBox 72">
                                <a:extLst>
                                  <a:ext uri="{FF2B5EF4-FFF2-40B4-BE49-F238E27FC236}">
                                    <a16:creationId xmlns:a16="http://schemas.microsoft.com/office/drawing/2014/main" id="{E6911E53-5DFE-474C-B0B6-2287B92ED6CE}"/>
                                  </a:ext>
                                </a:extLst>
                              </p:cNvPr>
                              <p:cNvSpPr txBox="1"/>
                              <p:nvPr/>
                            </p:nvSpPr>
                            <p:spPr>
                              <a:xfrm>
                                <a:off x="3441181" y="4306823"/>
                                <a:ext cx="140231" cy="276999"/>
                              </a:xfrm>
                              <a:prstGeom prst="rect">
                                <a:avLst/>
                              </a:prstGeom>
                              <a:noFill/>
                            </p:spPr>
                            <p:txBody>
                              <a:bodyPr wrap="none" lIns="0" tIns="0" rIns="0" bIns="0" rtlCol="0">
                                <a:spAutoFit/>
                              </a:bodyPr>
                              <a:lstStyle/>
                              <a:p>
                                <a:pPr/>
                                <a14:m>
                                  <m:oMathPara xmlns:m="http://schemas.openxmlformats.org/officeDocument/2006/math">
                                    <m:oMathParaPr>
                                      <m:jc m:val="centerGroup"/>
                                    </m:oMathParaPr>
                                    <m:oMath xmlns:m="http://schemas.openxmlformats.org/officeDocument/2006/math"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oMath>
                                  </m:oMathPara>
                                </a14:m>
                                <a:endParaRPr lang="en-US" dirty="0"/>
                              </a:p>
                            </p:txBody>
                          </p:sp>
                        </mc:Choice>
                        <mc:Fallback xmlns="">
                          <p:sp>
                            <p:nvSpPr>
                              <p:cNvPr id="30" name="TextBox 29">
                                <a:extLst>
                                  <a:ext uri="{FF2B5EF4-FFF2-40B4-BE49-F238E27FC236}">
                                    <a16:creationId xmlns:a16="http://schemas.microsoft.com/office/drawing/2014/main" id="{7B725888-AF80-4611-B2BC-FB0B3D83EEC2}"/>
                                  </a:ext>
                                </a:extLst>
                              </p:cNvPr>
                              <p:cNvSpPr txBox="1">
                                <a:spLocks noRot="1" noChangeAspect="1" noMove="1" noResize="1" noEditPoints="1" noAdjustHandles="1" noChangeArrowheads="1" noChangeShapeType="1" noTextEdit="1"/>
                              </p:cNvSpPr>
                              <p:nvPr/>
                            </p:nvSpPr>
                            <p:spPr>
                              <a:xfrm>
                                <a:off x="3441181" y="4306823"/>
                                <a:ext cx="140231" cy="276999"/>
                              </a:xfrm>
                              <a:prstGeom prst="rect">
                                <a:avLst/>
                              </a:prstGeom>
                              <a:blipFill>
                                <a:blip r:embed="rId7"/>
                                <a:stretch>
                                  <a:fillRect l="-60870" t="-2222" r="-56522" b="-35556"/>
                                </a:stretch>
                              </a:blipFill>
                            </p:spPr>
                            <p:txBody>
                              <a:bodyPr/>
                              <a:lstStyle/>
                              <a:p>
                                <a:r>
                                  <a:rPr lang="en-US">
                                    <a:noFill/>
                                  </a:rPr>
                                  <a:t> </a:t>
                                </a:r>
                              </a:p>
                            </p:txBody>
                          </p:sp>
                        </mc:Fallback>
                      </mc:AlternateContent>
                      <mc:AlternateContent xmlns:mc="http://schemas.openxmlformats.org/markup-compatibility/2006" xmlns:a14="http://schemas.microsoft.com/office/drawing/2010/main">
                        <mc:Choice Requires="a14">
                          <p:sp>
                            <p:nvSpPr>
                              <p:cNvPr id="74" name="TextBox 73">
                                <a:extLst>
                                  <a:ext uri="{FF2B5EF4-FFF2-40B4-BE49-F238E27FC236}">
                                    <a16:creationId xmlns:a16="http://schemas.microsoft.com/office/drawing/2014/main" id="{5C661454-2B05-4506-94E7-054063C50E49}"/>
                                  </a:ext>
                                </a:extLst>
                              </p:cNvPr>
                              <p:cNvSpPr txBox="1"/>
                              <p:nvPr/>
                            </p:nvSpPr>
                            <p:spPr>
                              <a:xfrm>
                                <a:off x="2356270" y="2798617"/>
                                <a:ext cx="186268" cy="276999"/>
                              </a:xfrm>
                              <a:prstGeom prst="rect">
                                <a:avLst/>
                              </a:prstGeom>
                              <a:noFill/>
                            </p:spPr>
                            <p:txBody>
                              <a:bodyPr wrap="none" lIns="0" tIns="0" rIns="0" bIns="0" rtlCol="0">
                                <a:spAutoFit/>
                              </a:bodyPr>
                              <a:lstStyle/>
                              <a:p>
                                <a:pPr/>
                                <a14:m>
                                  <m:oMathPara xmlns:m="http://schemas.openxmlformats.org/officeDocument/2006/math">
                                    <m:oMathParaPr>
                                      <m:jc m:val="centerGroup"/>
                                    </m:oMathParaPr>
                                    <m:oMath xmlns:m="http://schemas.openxmlformats.org/officeDocument/2006/math"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oMath>
                                  </m:oMathPara>
                                </a14:m>
                                <a:endParaRPr lang="en-US" dirty="0"/>
                              </a:p>
                            </p:txBody>
                          </p:sp>
                        </mc:Choice>
                        <mc:Fallback xmlns="">
                          <p:sp>
                            <p:nvSpPr>
                              <p:cNvPr id="31" name="TextBox 30">
                                <a:extLst>
                                  <a:ext uri="{FF2B5EF4-FFF2-40B4-BE49-F238E27FC236}">
                                    <a16:creationId xmlns:a16="http://schemas.microsoft.com/office/drawing/2014/main" id="{A95247BE-30DF-43E4-8E3D-C883BB8B28B4}"/>
                                  </a:ext>
                                </a:extLst>
                              </p:cNvPr>
                              <p:cNvSpPr txBox="1">
                                <a:spLocks noRot="1" noChangeAspect="1" noMove="1" noResize="1" noEditPoints="1" noAdjustHandles="1" noChangeArrowheads="1" noChangeShapeType="1" noTextEdit="1"/>
                              </p:cNvSpPr>
                              <p:nvPr/>
                            </p:nvSpPr>
                            <p:spPr>
                              <a:xfrm>
                                <a:off x="2356270" y="2798617"/>
                                <a:ext cx="186268" cy="276999"/>
                              </a:xfrm>
                              <a:prstGeom prst="rect">
                                <a:avLst/>
                              </a:prstGeom>
                              <a:blipFill>
                                <a:blip r:embed="rId8"/>
                                <a:stretch>
                                  <a:fillRect l="-32258" r="-25806" b="-6522"/>
                                </a:stretch>
                              </a:blipFill>
                            </p:spPr>
                            <p:txBody>
                              <a:bodyPr/>
                              <a:lstStyle/>
                              <a:p>
                                <a:r>
                                  <a:rPr lang="en-US">
                                    <a:noFill/>
                                  </a:rPr>
                                  <a:t> </a:t>
                                </a:r>
                              </a:p>
                            </p:txBody>
                          </p:sp>
                        </mc:Fallback>
                      </mc:AlternateContent>
                    </p:grpSp>
                    <p:cxnSp>
                      <p:nvCxnSpPr>
                        <p:cNvPr id="65" name="Straight Arrow Connector 64">
                          <a:extLst>
                            <a:ext uri="{FF2B5EF4-FFF2-40B4-BE49-F238E27FC236}">
                              <a16:creationId xmlns:a16="http://schemas.microsoft.com/office/drawing/2014/main" id="{A2B7CB8C-D5C8-4CFD-987E-EAA04026B020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>
                          <a:off x="5738020" y="4168323"/>
                          <a:ext cx="296919" cy="972092"/>
                        </a:xfrm>
                        <a:prstGeom prst="straightConnector1">
                          <a:avLst/>
                        </a:prstGeom>
                        <a:ln w="38100">
                          <a:solidFill>
                            <a:schemeClr val="accent2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66" name="Straight Arrow Connector 65">
                          <a:extLst>
                            <a:ext uri="{FF2B5EF4-FFF2-40B4-BE49-F238E27FC236}">
                              <a16:creationId xmlns:a16="http://schemas.microsoft.com/office/drawing/2014/main" id="{705BB10B-492C-4AE2-BEB4-BC9C4342F693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V="1">
                          <a:off x="5738019" y="3790741"/>
                          <a:ext cx="862087" cy="377582"/>
                        </a:xfrm>
                        <a:prstGeom prst="straightConnector1">
                          <a:avLst/>
                        </a:prstGeom>
                        <a:ln w="38100">
                          <a:solidFill>
                            <a:schemeClr val="accent2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67" name="Straight Arrow Connector 66">
                          <a:extLst>
                            <a:ext uri="{FF2B5EF4-FFF2-40B4-BE49-F238E27FC236}">
                              <a16:creationId xmlns:a16="http://schemas.microsoft.com/office/drawing/2014/main" id="{3CDF23D3-00AA-4509-A44A-8A8BED3304D9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V="1">
                          <a:off x="5738020" y="3025993"/>
                          <a:ext cx="0" cy="1142330"/>
                        </a:xfrm>
                        <a:prstGeom prst="straightConnector1">
                          <a:avLst/>
                        </a:prstGeom>
                        <a:ln w="38100">
                          <a:solidFill>
                            <a:schemeClr val="accent2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mc:AlternateContent xmlns:mc="http://schemas.openxmlformats.org/markup-compatibility/2006" xmlns:a14="http://schemas.microsoft.com/office/drawing/2010/main">
                      <mc:Choice Requires="a14">
                        <p:sp>
                          <p:nvSpPr>
                            <p:cNvPr id="68" name="TextBox 67">
                              <a:extLst>
                                <a:ext uri="{FF2B5EF4-FFF2-40B4-BE49-F238E27FC236}">
                                  <a16:creationId xmlns:a16="http://schemas.microsoft.com/office/drawing/2014/main" id="{15BAC27F-49C8-452E-8C1D-6A2F12F39234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5691667" y="4830477"/>
                              <a:ext cx="185948" cy="276999"/>
                            </a:xfrm>
                            <a:prstGeom prst="rect">
                              <a:avLst/>
                            </a:prstGeom>
                            <a:noFill/>
                          </p:spPr>
                          <p:txBody>
                            <a:bodyPr wrap="none" lIns="0" tIns="0" rIns="0" bIns="0" rtlCol="0">
                              <a:spAutoFit/>
                            </a:bodyPr>
                            <a:lstStyle/>
                            <a:p>
                              <a:pPr/>
                              <a14:m>
                                <m:oMathPara xmlns:m="http://schemas.openxmlformats.org/officeDocument/2006/math">
                                  <m:oMathParaPr>
                                    <m:jc m:val="centerGroup"/>
                                  </m:oMathParaPr>
                                  <m:oMath xmlns:m="http://schemas.openxmlformats.org/officeDocument/2006/math"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oMath>
                                </m:oMathPara>
                              </a14:m>
                              <a:endParaRPr lang="en-US" dirty="0"/>
                            </a:p>
                          </p:txBody>
                        </p:sp>
                      </mc:Choice>
                      <mc:Fallback xmlns="">
                        <p:sp>
                          <p:nvSpPr>
                            <p:cNvPr id="54" name="TextBox 53">
                              <a:extLst>
                                <a:ext uri="{FF2B5EF4-FFF2-40B4-BE49-F238E27FC236}">
                                  <a16:creationId xmlns:a16="http://schemas.microsoft.com/office/drawing/2014/main" id="{06BCB475-D6B7-4DFB-8FCA-959C7C453CE2}"/>
                                </a:ext>
                              </a:extLst>
                            </p:cNvPr>
                            <p:cNvSpPr txBox="1">
                              <a:spLocks noRot="1" noChangeAspect="1" noMove="1" noResize="1" noEditPoints="1" noAdjustHandles="1" noChangeArrowheads="1" noChangeShapeType="1" noTextEdit="1"/>
                            </p:cNvSpPr>
                            <p:nvPr/>
                          </p:nvSpPr>
                          <p:spPr>
                            <a:xfrm>
                              <a:off x="5691667" y="4830477"/>
                              <a:ext cx="185948" cy="276999"/>
                            </a:xfrm>
                            <a:prstGeom prst="rect">
                              <a:avLst/>
                            </a:prstGeom>
                            <a:blipFill>
                              <a:blip r:embed="rId9"/>
                              <a:stretch>
                                <a:fillRect l="-36667" t="-2174" r="-36667" b="-8696"/>
                              </a:stretch>
                            </a:blipFill>
                          </p:spPr>
                          <p:txBody>
                            <a:bodyPr/>
                            <a:lstStyle/>
                            <a:p>
                              <a:r>
                                <a:rPr lang="en-US">
                                  <a:noFill/>
                                </a:rPr>
                                <a:t> </a:t>
                              </a:r>
                            </a:p>
                          </p:txBody>
                        </p:sp>
                      </mc:Fallback>
                    </mc:AlternateContent>
                    <mc:AlternateContent xmlns:mc="http://schemas.openxmlformats.org/markup-compatibility/2006" xmlns:a14="http://schemas.microsoft.com/office/drawing/2010/main">
                      <mc:Choice Requires="a14">
                        <p:sp>
                          <p:nvSpPr>
                            <p:cNvPr id="69" name="TextBox 68">
                              <a:extLst>
                                <a:ext uri="{FF2B5EF4-FFF2-40B4-BE49-F238E27FC236}">
                                  <a16:creationId xmlns:a16="http://schemas.microsoft.com/office/drawing/2014/main" id="{7E4A853F-DED0-4DF1-AD0E-A92958BAC4BE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6708991" y="3513742"/>
                              <a:ext cx="195566" cy="276999"/>
                            </a:xfrm>
                            <a:prstGeom prst="rect">
                              <a:avLst/>
                            </a:prstGeom>
                            <a:noFill/>
                          </p:spPr>
                          <p:txBody>
                            <a:bodyPr wrap="none" lIns="0" tIns="0" rIns="0" bIns="0" rtlCol="0">
                              <a:spAutoFit/>
                            </a:bodyPr>
                            <a:lstStyle/>
                            <a:p>
                              <a:pPr/>
                              <a14:m>
                                <m:oMathPara xmlns:m="http://schemas.openxmlformats.org/officeDocument/2006/math">
                                  <m:oMathParaPr>
                                    <m:jc m:val="centerGroup"/>
                                  </m:oMathParaPr>
                                  <m:oMath xmlns:m="http://schemas.openxmlformats.org/officeDocument/2006/math"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oMath>
                                </m:oMathPara>
                              </a14:m>
                              <a:endParaRPr lang="en-US" dirty="0"/>
                            </a:p>
                          </p:txBody>
                        </p:sp>
                      </mc:Choice>
                      <mc:Fallback xmlns="">
                        <p:sp>
                          <p:nvSpPr>
                            <p:cNvPr id="55" name="TextBox 54">
                              <a:extLst>
                                <a:ext uri="{FF2B5EF4-FFF2-40B4-BE49-F238E27FC236}">
                                  <a16:creationId xmlns:a16="http://schemas.microsoft.com/office/drawing/2014/main" id="{DEA75137-301E-4135-A4DB-E78AECA47F2D}"/>
                                </a:ext>
                              </a:extLst>
                            </p:cNvPr>
                            <p:cNvSpPr txBox="1">
                              <a:spLocks noRot="1" noChangeAspect="1" noMove="1" noResize="1" noEditPoints="1" noAdjustHandles="1" noChangeArrowheads="1" noChangeShapeType="1" noTextEdit="1"/>
                            </p:cNvSpPr>
                            <p:nvPr/>
                          </p:nvSpPr>
                          <p:spPr>
                            <a:xfrm>
                              <a:off x="6708991" y="3513742"/>
                              <a:ext cx="195566" cy="276999"/>
                            </a:xfrm>
                            <a:prstGeom prst="rect">
                              <a:avLst/>
                            </a:prstGeom>
                            <a:blipFill>
                              <a:blip r:embed="rId10"/>
                              <a:stretch>
                                <a:fillRect l="-46875" t="-6522" r="-46875" b="-34783"/>
                              </a:stretch>
                            </a:blipFill>
                          </p:spPr>
                          <p:txBody>
                            <a:bodyPr/>
                            <a:lstStyle/>
                            <a:p>
                              <a:r>
                                <a:rPr lang="en-US">
                                  <a:noFill/>
                                </a:rPr>
                                <a:t> </a:t>
                              </a:r>
                            </a:p>
                          </p:txBody>
                        </p:sp>
                      </mc:Fallback>
                    </mc:AlternateContent>
                  </p:grpSp>
                  <p:sp>
                    <p:nvSpPr>
                      <p:cNvPr id="62" name="Arc 61">
                        <a:extLst>
                          <a:ext uri="{FF2B5EF4-FFF2-40B4-BE49-F238E27FC236}">
                            <a16:creationId xmlns:a16="http://schemas.microsoft.com/office/drawing/2014/main" id="{3C228F4E-B757-446F-AA8E-500BC8FA58F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154872" y="3880013"/>
                        <a:ext cx="320040" cy="576621"/>
                      </a:xfrm>
                      <a:prstGeom prst="arc">
                        <a:avLst>
                          <a:gd name="adj1" fmla="val 17243924"/>
                          <a:gd name="adj2" fmla="val 0"/>
                        </a:avLst>
                      </a:prstGeom>
                      <a:ln>
                        <a:headEnd type="arrow" w="med" len="med"/>
                        <a:tailEnd type="none" w="med" len="med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63" name="Arc 62">
                        <a:extLst>
                          <a:ext uri="{FF2B5EF4-FFF2-40B4-BE49-F238E27FC236}">
                            <a16:creationId xmlns:a16="http://schemas.microsoft.com/office/drawing/2014/main" id="{1EBCC2D8-7376-433B-86EE-41DAB70BA321}"/>
                          </a:ext>
                        </a:extLst>
                      </p:cNvPr>
                      <p:cNvSpPr/>
                      <p:nvPr/>
                    </p:nvSpPr>
                    <p:spPr>
                      <a:xfrm rot="7116620">
                        <a:off x="5452805" y="3969759"/>
                        <a:ext cx="320040" cy="576621"/>
                      </a:xfrm>
                      <a:prstGeom prst="arc">
                        <a:avLst>
                          <a:gd name="adj1" fmla="val 17243924"/>
                          <a:gd name="adj2" fmla="val 0"/>
                        </a:avLst>
                      </a:prstGeom>
                      <a:ln>
                        <a:headEnd type="arrow" w="med" len="med"/>
                        <a:tailEnd type="none" w="med" len="med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cxnSp>
                  <p:nvCxnSpPr>
                    <p:cNvPr id="50" name="Straight Arrow Connector 49">
                      <a:extLst>
                        <a:ext uri="{FF2B5EF4-FFF2-40B4-BE49-F238E27FC236}">
                          <a16:creationId xmlns:a16="http://schemas.microsoft.com/office/drawing/2014/main" id="{8AD0896B-D57F-400B-B8BD-E42FCA303E2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9113385" y="4168323"/>
                      <a:ext cx="425048" cy="174405"/>
                    </a:xfrm>
                    <a:prstGeom prst="straightConnector1">
                      <a:avLst/>
                    </a:prstGeom>
                    <a:ln w="38100">
                      <a:solidFill>
                        <a:srgbClr val="00B050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1" name="Straight Arrow Connector 50">
                      <a:extLst>
                        <a:ext uri="{FF2B5EF4-FFF2-40B4-BE49-F238E27FC236}">
                          <a16:creationId xmlns:a16="http://schemas.microsoft.com/office/drawing/2014/main" id="{9D286A5D-76E6-4F1E-B7D5-DC2EDF2D196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9107389" y="3857212"/>
                      <a:ext cx="701629" cy="304834"/>
                    </a:xfrm>
                    <a:prstGeom prst="straightConnector1">
                      <a:avLst/>
                    </a:prstGeom>
                    <a:ln w="38100">
                      <a:solidFill>
                        <a:srgbClr val="00B050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2" name="Straight Arrow Connector 51">
                      <a:extLst>
                        <a:ext uri="{FF2B5EF4-FFF2-40B4-BE49-F238E27FC236}">
                          <a16:creationId xmlns:a16="http://schemas.microsoft.com/office/drawing/2014/main" id="{90A146C0-0341-4CAE-88C4-00781B01406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9107390" y="3128588"/>
                      <a:ext cx="346282" cy="1033458"/>
                    </a:xfrm>
                    <a:prstGeom prst="straightConnector1">
                      <a:avLst/>
                    </a:prstGeom>
                    <a:ln w="38100">
                      <a:solidFill>
                        <a:srgbClr val="00B050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53" name="TextBox 52">
                          <a:extLst>
                            <a:ext uri="{FF2B5EF4-FFF2-40B4-BE49-F238E27FC236}">
                              <a16:creationId xmlns:a16="http://schemas.microsoft.com/office/drawing/2014/main" id="{DE396C35-E060-4607-BE42-FA11FAB105F0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10235679" y="3513741"/>
                          <a:ext cx="254878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′′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p:txBody>
                    </p:sp>
                  </mc:Choice>
                  <mc:Fallback xmlns="">
                    <p:sp>
                      <p:nvSpPr>
                        <p:cNvPr id="87" name="TextBox 86">
                          <a:extLst>
                            <a:ext uri="{FF2B5EF4-FFF2-40B4-BE49-F238E27FC236}">
                              <a16:creationId xmlns:a16="http://schemas.microsoft.com/office/drawing/2014/main" id="{C4961C43-DFAA-4E45-BF8B-BFCAD921373F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10235679" y="3513741"/>
                          <a:ext cx="254878" cy="276999"/>
                        </a:xfrm>
                        <a:prstGeom prst="rect">
                          <a:avLst/>
                        </a:prstGeom>
                        <a:blipFill>
                          <a:blip r:embed="rId12"/>
                          <a:stretch>
                            <a:fillRect l="-25532" t="-5882" r="-27660" b="-21569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54" name="TextBox 53">
                          <a:extLst>
                            <a:ext uri="{FF2B5EF4-FFF2-40B4-BE49-F238E27FC236}">
                              <a16:creationId xmlns:a16="http://schemas.microsoft.com/office/drawing/2014/main" id="{2DD3CD60-6BB6-4CA5-B7EE-82E5BBD69F92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9542832" y="4364990"/>
                          <a:ext cx="245260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′′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p:txBody>
                    </p:sp>
                  </mc:Choice>
                  <mc:Fallback xmlns="">
                    <p:sp>
                      <p:nvSpPr>
                        <p:cNvPr id="88" name="TextBox 87">
                          <a:extLst>
                            <a:ext uri="{FF2B5EF4-FFF2-40B4-BE49-F238E27FC236}">
                              <a16:creationId xmlns:a16="http://schemas.microsoft.com/office/drawing/2014/main" id="{F4D98E70-1FC8-48C2-A2F7-8263146D1A37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9542832" y="4364990"/>
                          <a:ext cx="245260" cy="276999"/>
                        </a:xfrm>
                        <a:prstGeom prst="rect">
                          <a:avLst/>
                        </a:prstGeom>
                        <a:blipFill>
                          <a:blip r:embed="rId13"/>
                          <a:stretch>
                            <a:fillRect l="-17778" t="-4000" r="-20000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55" name="TextBox 54">
                          <a:extLst>
                            <a:ext uri="{FF2B5EF4-FFF2-40B4-BE49-F238E27FC236}">
                              <a16:creationId xmlns:a16="http://schemas.microsoft.com/office/drawing/2014/main" id="{FF50F7FC-EF49-4724-A68B-40B836896526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9460875" y="2879626"/>
                          <a:ext cx="298159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′′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p:txBody>
                    </p:sp>
                  </mc:Choice>
                  <mc:Fallback xmlns="">
                    <p:sp>
                      <p:nvSpPr>
                        <p:cNvPr id="55" name="TextBox 54">
                          <a:extLst>
                            <a:ext uri="{FF2B5EF4-FFF2-40B4-BE49-F238E27FC236}">
                              <a16:creationId xmlns:a16="http://schemas.microsoft.com/office/drawing/2014/main" id="{FF50F7FC-EF49-4724-A68B-40B836896526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9460875" y="2879626"/>
                          <a:ext cx="298159" cy="276999"/>
                        </a:xfrm>
                        <a:prstGeom prst="rect">
                          <a:avLst/>
                        </a:prstGeom>
                        <a:blipFill>
                          <a:blip r:embed="rId14"/>
                          <a:stretch>
                            <a:fillRect l="-14815" t="-3922" r="-16667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p:sp>
                  <p:nvSpPr>
                    <p:cNvPr id="56" name="Arc 55">
                      <a:extLst>
                        <a:ext uri="{FF2B5EF4-FFF2-40B4-BE49-F238E27FC236}">
                          <a16:creationId xmlns:a16="http://schemas.microsoft.com/office/drawing/2014/main" id="{9F8111C8-2A04-4F41-98D6-5AD4D829C8E4}"/>
                        </a:ext>
                      </a:extLst>
                    </p:cNvPr>
                    <p:cNvSpPr/>
                    <p:nvPr/>
                  </p:nvSpPr>
                  <p:spPr>
                    <a:xfrm rot="2792661">
                      <a:off x="8974576" y="4122159"/>
                      <a:ext cx="320040" cy="576621"/>
                    </a:xfrm>
                    <a:prstGeom prst="arc">
                      <a:avLst>
                        <a:gd name="adj1" fmla="val 17243924"/>
                        <a:gd name="adj2" fmla="val 0"/>
                      </a:avLst>
                    </a:prstGeom>
                    <a:ln>
                      <a:solidFill>
                        <a:schemeClr val="tx1"/>
                      </a:solidFill>
                      <a:headEnd type="arrow" w="med" len="med"/>
                      <a:tailEnd type="none" w="med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7" name="Arc 56">
                      <a:extLst>
                        <a:ext uri="{FF2B5EF4-FFF2-40B4-BE49-F238E27FC236}">
                          <a16:creationId xmlns:a16="http://schemas.microsoft.com/office/drawing/2014/main" id="{A806A332-1C4D-4049-9B1A-BBC990529177}"/>
                        </a:ext>
                      </a:extLst>
                    </p:cNvPr>
                    <p:cNvSpPr/>
                    <p:nvPr/>
                  </p:nvSpPr>
                  <p:spPr>
                    <a:xfrm rot="15818216">
                      <a:off x="8945722" y="3302926"/>
                      <a:ext cx="320040" cy="576621"/>
                    </a:xfrm>
                    <a:prstGeom prst="arc">
                      <a:avLst>
                        <a:gd name="adj1" fmla="val 212719"/>
                        <a:gd name="adj2" fmla="val 3877416"/>
                      </a:avLst>
                    </a:prstGeom>
                    <a:ln>
                      <a:solidFill>
                        <a:schemeClr val="tx1"/>
                      </a:solidFill>
                      <a:headEnd type="arrow" w="med" len="med"/>
                      <a:tailEnd type="none" w="med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cxnSp>
                  <p:nvCxnSpPr>
                    <p:cNvPr id="58" name="Straight Connector 57">
                      <a:extLst>
                        <a:ext uri="{FF2B5EF4-FFF2-40B4-BE49-F238E27FC236}">
                          <a16:creationId xmlns:a16="http://schemas.microsoft.com/office/drawing/2014/main" id="{FE9A3912-6978-479D-A2EF-EAF64B61604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9453671" y="4364990"/>
                      <a:ext cx="0" cy="846960"/>
                    </a:xfrm>
                    <a:prstGeom prst="line">
                      <a:avLst/>
                    </a:prstGeom>
                    <a:ln w="19050">
                      <a:prstDash val="lg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9" name="Straight Connector 58">
                      <a:extLst>
                        <a:ext uri="{FF2B5EF4-FFF2-40B4-BE49-F238E27FC236}">
                          <a16:creationId xmlns:a16="http://schemas.microsoft.com/office/drawing/2014/main" id="{A8BBD729-9478-46FA-9F6C-062A9D0488F7}"/>
                        </a:ext>
                      </a:extLst>
                    </p:cNvPr>
                    <p:cNvCxnSpPr>
                      <a:cxnSpLocks/>
                      <a:stCxn id="73" idx="0"/>
                    </p:cNvCxnSpPr>
                    <p:nvPr/>
                  </p:nvCxnSpPr>
                  <p:spPr>
                    <a:xfrm flipH="1">
                      <a:off x="9453671" y="4168323"/>
                      <a:ext cx="851584" cy="1043627"/>
                    </a:xfrm>
                    <a:prstGeom prst="line">
                      <a:avLst/>
                    </a:prstGeom>
                    <a:ln w="19050">
                      <a:prstDash val="lg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0" name="Straight Connector 59">
                      <a:extLst>
                        <a:ext uri="{FF2B5EF4-FFF2-40B4-BE49-F238E27FC236}">
                          <a16:creationId xmlns:a16="http://schemas.microsoft.com/office/drawing/2014/main" id="{38176EF0-1C99-4F33-AA4B-F6F128D8D51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8234340" y="5200688"/>
                      <a:ext cx="1194748" cy="0"/>
                    </a:xfrm>
                    <a:prstGeom prst="line">
                      <a:avLst/>
                    </a:prstGeom>
                    <a:ln w="19050">
                      <a:prstDash val="lg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46" name="Straight Connector 45">
                    <a:extLst>
                      <a:ext uri="{FF2B5EF4-FFF2-40B4-BE49-F238E27FC236}">
                        <a16:creationId xmlns:a16="http://schemas.microsoft.com/office/drawing/2014/main" id="{C5127ACC-1F20-4E23-BA6F-6D9FF9A9AD3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9995283" y="2165090"/>
                    <a:ext cx="0" cy="741173"/>
                  </a:xfrm>
                  <a:prstGeom prst="line">
                    <a:avLst/>
                  </a:prstGeom>
                  <a:ln w="19050">
                    <a:prstDash val="lg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" name="Straight Connector 46">
                    <a:extLst>
                      <a:ext uri="{FF2B5EF4-FFF2-40B4-BE49-F238E27FC236}">
                        <a16:creationId xmlns:a16="http://schemas.microsoft.com/office/drawing/2014/main" id="{45331FC0-7758-4338-BB07-06975215400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8961121" y="2874173"/>
                    <a:ext cx="1039453" cy="1273860"/>
                  </a:xfrm>
                  <a:prstGeom prst="line">
                    <a:avLst/>
                  </a:prstGeom>
                  <a:ln w="19050">
                    <a:prstDash val="lg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" name="Straight Connector 47">
                    <a:extLst>
                      <a:ext uri="{FF2B5EF4-FFF2-40B4-BE49-F238E27FC236}">
                        <a16:creationId xmlns:a16="http://schemas.microsoft.com/office/drawing/2014/main" id="{2416933E-5430-4CF6-87EE-BBEB35B2936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0016542" y="2926400"/>
                    <a:ext cx="371384" cy="0"/>
                  </a:xfrm>
                  <a:prstGeom prst="line">
                    <a:avLst/>
                  </a:prstGeom>
                  <a:ln w="19050">
                    <a:prstDash val="lg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44" name="Arrow: Curved Right 43">
                  <a:extLst>
                    <a:ext uri="{FF2B5EF4-FFF2-40B4-BE49-F238E27FC236}">
                      <a16:creationId xmlns:a16="http://schemas.microsoft.com/office/drawing/2014/main" id="{BF983E75-6D69-44E5-B3CD-17482BA67FA3}"/>
                    </a:ext>
                  </a:extLst>
                </p:cNvPr>
                <p:cNvSpPr/>
                <p:nvPr/>
              </p:nvSpPr>
              <p:spPr>
                <a:xfrm rot="16200000">
                  <a:off x="9837772" y="3514551"/>
                  <a:ext cx="637342" cy="580246"/>
                </a:xfrm>
                <a:prstGeom prst="curvedRightArrow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532A2E4D-2C66-4F80-9E8E-11B0E4231F4C}"/>
                  </a:ext>
                </a:extLst>
              </p:cNvPr>
              <p:cNvSpPr/>
              <p:nvPr/>
            </p:nvSpPr>
            <p:spPr>
              <a:xfrm>
                <a:off x="9770348" y="4276315"/>
                <a:ext cx="418035" cy="418035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rgbClr val="000000">
                    <a:alpha val="5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AA9404DA-56BF-4D3B-9B1C-8F8D0E8470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17770" y="3841716"/>
              <a:ext cx="489998" cy="212889"/>
            </a:xfrm>
            <a:prstGeom prst="straightConnector1">
              <a:avLst/>
            </a:prstGeom>
            <a:ln w="38100">
              <a:solidFill>
                <a:srgbClr val="00B05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50EA2514-279E-462F-9633-6EE9F5B37E62}"/>
                  </a:ext>
                </a:extLst>
              </p:cNvPr>
              <p:cNvSpPr txBox="1"/>
              <p:nvPr/>
            </p:nvSpPr>
            <p:spPr>
              <a:xfrm>
                <a:off x="866606" y="4816909"/>
                <a:ext cx="1832296" cy="7325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50EA2514-279E-462F-9633-6EE9F5B37E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606" y="4816909"/>
                <a:ext cx="1832296" cy="732573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9F8B3AF9-0121-4FEA-B75C-B30C29BB297F}"/>
                  </a:ext>
                </a:extLst>
              </p:cNvPr>
              <p:cNvSpPr txBox="1"/>
              <p:nvPr/>
            </p:nvSpPr>
            <p:spPr>
              <a:xfrm>
                <a:off x="3836692" y="4806236"/>
                <a:ext cx="2947217" cy="7325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</m:func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unc>
                                  <m:func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</m:func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func>
                                  <m:func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</m:func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9F8B3AF9-0121-4FEA-B75C-B30C29BB29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6692" y="4806236"/>
                <a:ext cx="2947217" cy="732573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4C158C4B-732C-4FF0-9A42-E45873E8BD83}"/>
                  </a:ext>
                </a:extLst>
              </p:cNvPr>
              <p:cNvSpPr txBox="1"/>
              <p:nvPr/>
            </p:nvSpPr>
            <p:spPr>
              <a:xfrm>
                <a:off x="7337328" y="4759561"/>
                <a:ext cx="2847126" cy="7380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func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unc>
                                  <m:func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func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func>
                                  <m:func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func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func>
                                  <m:func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func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4C158C4B-732C-4FF0-9A42-E45873E8BD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7328" y="4759561"/>
                <a:ext cx="2847126" cy="738087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A7DFDF70-99F1-404B-9DE0-59BD65CEF0D1}"/>
                  </a:ext>
                </a:extLst>
              </p:cNvPr>
              <p:cNvSpPr txBox="1"/>
              <p:nvPr/>
            </p:nvSpPr>
            <p:spPr>
              <a:xfrm>
                <a:off x="4441600" y="5751333"/>
                <a:ext cx="2168286" cy="2992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A7DFDF70-99F1-404B-9DE0-59BD65CEF0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1600" y="5751333"/>
                <a:ext cx="2168286" cy="299249"/>
              </a:xfrm>
              <a:prstGeom prst="rect">
                <a:avLst/>
              </a:prstGeom>
              <a:blipFill>
                <a:blip r:embed="rId18"/>
                <a:stretch>
                  <a:fillRect l="-2254" r="-845" b="-2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23499FE5-BD6C-4B16-9CFE-5E505B16212C}"/>
                  </a:ext>
                </a:extLst>
              </p:cNvPr>
              <p:cNvSpPr txBox="1"/>
              <p:nvPr/>
            </p:nvSpPr>
            <p:spPr>
              <a:xfrm>
                <a:off x="4659993" y="6193626"/>
                <a:ext cx="1731500" cy="2992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23499FE5-BD6C-4B16-9CFE-5E505B1621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9993" y="6193626"/>
                <a:ext cx="1731500" cy="299249"/>
              </a:xfrm>
              <a:prstGeom prst="rect">
                <a:avLst/>
              </a:prstGeom>
              <a:blipFill>
                <a:blip r:embed="rId19"/>
                <a:stretch>
                  <a:fillRect l="-1408" r="-1056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CA1CADC8-C0E9-4A86-A3A2-229ACB9519B1}"/>
                  </a:ext>
                </a:extLst>
              </p:cNvPr>
              <p:cNvSpPr/>
              <p:nvPr/>
            </p:nvSpPr>
            <p:spPr>
              <a:xfrm>
                <a:off x="6978328" y="5672900"/>
                <a:ext cx="4699876" cy="8304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𝑅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dirty="0"/>
                  <a:t>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  <m:brk m:alnAt="7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os</m:t>
                                  </m:r>
                                </m:fNam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func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func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func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func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func>
                            </m:e>
                          </m:mr>
                          <m:mr>
                            <m:e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func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func>
                            </m:e>
                            <m:e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func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func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func>
                            </m:e>
                          </m:mr>
                          <m:mr>
                            <m:e>
                              <m:func>
                                <m:func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func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func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CA1CADC8-C0E9-4A86-A3A2-229ACB9519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8328" y="5672900"/>
                <a:ext cx="4699876" cy="83042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5" name="Slide Number Placeholder 63">
            <a:extLst>
              <a:ext uri="{FF2B5EF4-FFF2-40B4-BE49-F238E27FC236}">
                <a16:creationId xmlns:a16="http://schemas.microsoft.com/office/drawing/2014/main" id="{FE5EDD11-B821-4CDE-8076-22DFDFB45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8BAA5BD9-439A-4620-BA17-F54B27AE26E9}" type="slidenum">
              <a:rPr lang="en-US" smtClean="0"/>
              <a:t>9</a:t>
            </a:fld>
            <a:endParaRPr lang="en-US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464BF93C-CFDB-4F5D-AED4-A783AD4A17C8}"/>
              </a:ext>
            </a:extLst>
          </p:cNvPr>
          <p:cNvSpPr txBox="1"/>
          <p:nvPr/>
        </p:nvSpPr>
        <p:spPr>
          <a:xfrm>
            <a:off x="897990" y="1261568"/>
            <a:ext cx="31946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Azimuth, Elevation Rotations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A9A95CD0-C6DB-4B04-8DE5-9B8DBC7AD9A9}"/>
              </a:ext>
            </a:extLst>
          </p:cNvPr>
          <p:cNvSpPr txBox="1"/>
          <p:nvPr/>
        </p:nvSpPr>
        <p:spPr>
          <a:xfrm>
            <a:off x="1267719" y="4339907"/>
            <a:ext cx="1431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Fixed Frame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3CD31E27-423A-433B-B076-296C259EB8C9}"/>
              </a:ext>
            </a:extLst>
          </p:cNvPr>
          <p:cNvSpPr txBox="1"/>
          <p:nvPr/>
        </p:nvSpPr>
        <p:spPr>
          <a:xfrm>
            <a:off x="4313778" y="4395911"/>
            <a:ext cx="2135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Intermediate Frame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A4C08A35-DD5C-4D70-BBFD-D7738CF7B138}"/>
              </a:ext>
            </a:extLst>
          </p:cNvPr>
          <p:cNvSpPr txBox="1"/>
          <p:nvPr/>
        </p:nvSpPr>
        <p:spPr>
          <a:xfrm>
            <a:off x="8365388" y="4386915"/>
            <a:ext cx="1337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Body Frame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A2659C9B-F899-453C-BAD9-477950D902B6}"/>
                  </a:ext>
                </a:extLst>
              </p:cNvPr>
              <p:cNvSpPr txBox="1"/>
              <p:nvPr/>
            </p:nvSpPr>
            <p:spPr>
              <a:xfrm>
                <a:off x="7571038" y="3741439"/>
                <a:ext cx="149916" cy="3100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A2659C9B-F899-453C-BAD9-477950D902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1038" y="3741439"/>
                <a:ext cx="149916" cy="310026"/>
              </a:xfrm>
              <a:prstGeom prst="rect">
                <a:avLst/>
              </a:prstGeom>
              <a:blipFill>
                <a:blip r:embed="rId21"/>
                <a:stretch>
                  <a:fillRect l="-32000" r="-2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82538BC7-145C-4785-8C4E-F5DDEE07E980}"/>
                  </a:ext>
                </a:extLst>
              </p:cNvPr>
              <p:cNvSpPr txBox="1"/>
              <p:nvPr/>
            </p:nvSpPr>
            <p:spPr>
              <a:xfrm>
                <a:off x="8399148" y="1697017"/>
                <a:ext cx="23884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82538BC7-145C-4785-8C4E-F5DDEE07E9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9148" y="1697017"/>
                <a:ext cx="238847" cy="276999"/>
              </a:xfrm>
              <a:prstGeom prst="rect">
                <a:avLst/>
              </a:prstGeom>
              <a:blipFill>
                <a:blip r:embed="rId22"/>
                <a:stretch>
                  <a:fillRect l="-28205" t="-2174" r="-28205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F920EC3-3A53-4D4F-9829-EB78BE35AAB2}"/>
                  </a:ext>
                </a:extLst>
              </p:cNvPr>
              <p:cNvSpPr txBox="1"/>
              <p:nvPr/>
            </p:nvSpPr>
            <p:spPr>
              <a:xfrm>
                <a:off x="278296" y="5750169"/>
                <a:ext cx="4035482" cy="9455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A point measured in the body frame,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dirty="0"/>
                  <a:t> can be converted to the fixed frame,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dirty="0"/>
                  <a:t> by multiplying by the rotation matrix 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F920EC3-3A53-4D4F-9829-EB78BE35AA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296" y="5750169"/>
                <a:ext cx="4035482" cy="945580"/>
              </a:xfrm>
              <a:prstGeom prst="rect">
                <a:avLst/>
              </a:prstGeom>
              <a:blipFill>
                <a:blip r:embed="rId23"/>
                <a:stretch>
                  <a:fillRect l="-1360" t="-3226" b="-9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B91F9F6-84CC-4CB5-8C7E-3D40C764C261}"/>
              </a:ext>
            </a:extLst>
          </p:cNvPr>
          <p:cNvCxnSpPr>
            <a:cxnSpLocks/>
            <a:stCxn id="9" idx="1"/>
            <a:endCxn id="42" idx="6"/>
          </p:cNvCxnSpPr>
          <p:nvPr/>
        </p:nvCxnSpPr>
        <p:spPr>
          <a:xfrm flipH="1" flipV="1">
            <a:off x="9216449" y="3156891"/>
            <a:ext cx="1214136" cy="344539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5537F3D-0C7D-4987-BE27-E622180C284B}"/>
              </a:ext>
            </a:extLst>
          </p:cNvPr>
          <p:cNvSpPr txBox="1"/>
          <p:nvPr/>
        </p:nvSpPr>
        <p:spPr>
          <a:xfrm>
            <a:off x="10430585" y="3039765"/>
            <a:ext cx="1598341" cy="92333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The point we want to transform</a:t>
            </a:r>
          </a:p>
        </p:txBody>
      </p:sp>
    </p:spTree>
    <p:extLst>
      <p:ext uri="{BB962C8B-B14F-4D97-AF65-F5344CB8AC3E}">
        <p14:creationId xmlns:p14="http://schemas.microsoft.com/office/powerpoint/2010/main" val="313504568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03BD9-4170-4005-B8FC-883A0BA64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OAAT enables us to see which inputs are most important where.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5A9D6A76-B5DC-41D9-8AAC-1E525A953156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970206457"/>
                  </p:ext>
                </p:extLst>
              </p:nvPr>
            </p:nvGraphicFramePr>
            <p:xfrm>
              <a:off x="663865" y="1674237"/>
              <a:ext cx="10864270" cy="5029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28147">
                      <a:extLst>
                        <a:ext uri="{9D8B030D-6E8A-4147-A177-3AD203B41FA5}">
                          <a16:colId xmlns:a16="http://schemas.microsoft.com/office/drawing/2014/main" val="1959822521"/>
                        </a:ext>
                      </a:extLst>
                    </a:gridCol>
                    <a:gridCol w="1733801">
                      <a:extLst>
                        <a:ext uri="{9D8B030D-6E8A-4147-A177-3AD203B41FA5}">
                          <a16:colId xmlns:a16="http://schemas.microsoft.com/office/drawing/2014/main" val="2927232085"/>
                        </a:ext>
                      </a:extLst>
                    </a:gridCol>
                    <a:gridCol w="1124347">
                      <a:extLst>
                        <a:ext uri="{9D8B030D-6E8A-4147-A177-3AD203B41FA5}">
                          <a16:colId xmlns:a16="http://schemas.microsoft.com/office/drawing/2014/main" val="1371058648"/>
                        </a:ext>
                      </a:extLst>
                    </a:gridCol>
                    <a:gridCol w="1218914">
                      <a:extLst>
                        <a:ext uri="{9D8B030D-6E8A-4147-A177-3AD203B41FA5}">
                          <a16:colId xmlns:a16="http://schemas.microsoft.com/office/drawing/2014/main" val="222803333"/>
                        </a:ext>
                      </a:extLst>
                    </a:gridCol>
                    <a:gridCol w="1870405">
                      <a:extLst>
                        <a:ext uri="{9D8B030D-6E8A-4147-A177-3AD203B41FA5}">
                          <a16:colId xmlns:a16="http://schemas.microsoft.com/office/drawing/2014/main" val="733035673"/>
                        </a:ext>
                      </a:extLst>
                    </a:gridCol>
                    <a:gridCol w="1075061">
                      <a:extLst>
                        <a:ext uri="{9D8B030D-6E8A-4147-A177-3AD203B41FA5}">
                          <a16:colId xmlns:a16="http://schemas.microsoft.com/office/drawing/2014/main" val="4014562298"/>
                        </a:ext>
                      </a:extLst>
                    </a:gridCol>
                    <a:gridCol w="1308277">
                      <a:extLst>
                        <a:ext uri="{9D8B030D-6E8A-4147-A177-3AD203B41FA5}">
                          <a16:colId xmlns:a16="http://schemas.microsoft.com/office/drawing/2014/main" val="2580904302"/>
                        </a:ext>
                      </a:extLst>
                    </a:gridCol>
                    <a:gridCol w="1705318">
                      <a:extLst>
                        <a:ext uri="{9D8B030D-6E8A-4147-A177-3AD203B41FA5}">
                          <a16:colId xmlns:a16="http://schemas.microsoft.com/office/drawing/2014/main" val="3067687130"/>
                        </a:ext>
                      </a:extLst>
                    </a:gridCol>
                  </a:tblGrid>
                  <a:tr h="34835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Units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Input Variable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Azimuth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Elevation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Max Sensitivity in Azimuth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Azimuth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Elevation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Max Sensitivity in Elevation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71013947"/>
                      </a:ext>
                    </a:extLst>
                  </a:tr>
                  <a:tr h="348350">
                    <a:tc rowSpan="9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𝑑𝑒𝑔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𝑘𝑚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1 (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6.28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9.63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084274366"/>
                      </a:ext>
                    </a:extLst>
                  </a:tr>
                  <a:tr h="34835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1 (</m:t>
                              </m:r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1.21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250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1.87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344152453"/>
                      </a:ext>
                    </a:extLst>
                  </a:tr>
                  <a:tr h="34835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1 (</m:t>
                              </m:r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310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0.57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0.48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883144631"/>
                      </a:ext>
                    </a:extLst>
                  </a:tr>
                  <a:tr h="348350"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2 (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250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0.01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606563512"/>
                      </a:ext>
                    </a:extLst>
                  </a:tr>
                  <a:tr h="34835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2 (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170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703349505"/>
                      </a:ext>
                    </a:extLst>
                  </a:tr>
                  <a:tr h="34835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2 (</m:t>
                              </m:r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0.01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170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797184939"/>
                      </a:ext>
                    </a:extLst>
                  </a:tr>
                  <a:tr h="348350"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3 (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250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0.01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83500444"/>
                      </a:ext>
                    </a:extLst>
                  </a:tr>
                  <a:tr h="348350"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3 (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417338081"/>
                      </a:ext>
                    </a:extLst>
                  </a:tr>
                  <a:tr h="34835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3 (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90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876531731"/>
                      </a:ext>
                    </a:extLst>
                  </a:tr>
                  <a:tr h="348350">
                    <a:tc rowSpan="3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𝑑𝑒𝑔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𝑛𝑠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𝑇𝐷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270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259.22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314115616"/>
                      </a:ext>
                    </a:extLst>
                  </a:tr>
                  <a:tr h="34835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𝑇𝐷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260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2062.36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160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1969.74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476687404"/>
                      </a:ext>
                    </a:extLst>
                  </a:tr>
                  <a:tr h="34835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𝑇𝐷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270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257.74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29431965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5A9D6A76-B5DC-41D9-8AAC-1E525A953156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970206457"/>
                  </p:ext>
                </p:extLst>
              </p:nvPr>
            </p:nvGraphicFramePr>
            <p:xfrm>
              <a:off x="663865" y="1674237"/>
              <a:ext cx="10864270" cy="5029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28147">
                      <a:extLst>
                        <a:ext uri="{9D8B030D-6E8A-4147-A177-3AD203B41FA5}">
                          <a16:colId xmlns:a16="http://schemas.microsoft.com/office/drawing/2014/main" val="1959822521"/>
                        </a:ext>
                      </a:extLst>
                    </a:gridCol>
                    <a:gridCol w="1733801">
                      <a:extLst>
                        <a:ext uri="{9D8B030D-6E8A-4147-A177-3AD203B41FA5}">
                          <a16:colId xmlns:a16="http://schemas.microsoft.com/office/drawing/2014/main" val="2927232085"/>
                        </a:ext>
                      </a:extLst>
                    </a:gridCol>
                    <a:gridCol w="1124347">
                      <a:extLst>
                        <a:ext uri="{9D8B030D-6E8A-4147-A177-3AD203B41FA5}">
                          <a16:colId xmlns:a16="http://schemas.microsoft.com/office/drawing/2014/main" val="1371058648"/>
                        </a:ext>
                      </a:extLst>
                    </a:gridCol>
                    <a:gridCol w="1218914">
                      <a:extLst>
                        <a:ext uri="{9D8B030D-6E8A-4147-A177-3AD203B41FA5}">
                          <a16:colId xmlns:a16="http://schemas.microsoft.com/office/drawing/2014/main" val="222803333"/>
                        </a:ext>
                      </a:extLst>
                    </a:gridCol>
                    <a:gridCol w="1870405">
                      <a:extLst>
                        <a:ext uri="{9D8B030D-6E8A-4147-A177-3AD203B41FA5}">
                          <a16:colId xmlns:a16="http://schemas.microsoft.com/office/drawing/2014/main" val="733035673"/>
                        </a:ext>
                      </a:extLst>
                    </a:gridCol>
                    <a:gridCol w="1075061">
                      <a:extLst>
                        <a:ext uri="{9D8B030D-6E8A-4147-A177-3AD203B41FA5}">
                          <a16:colId xmlns:a16="http://schemas.microsoft.com/office/drawing/2014/main" val="4014562298"/>
                        </a:ext>
                      </a:extLst>
                    </a:gridCol>
                    <a:gridCol w="1308277">
                      <a:extLst>
                        <a:ext uri="{9D8B030D-6E8A-4147-A177-3AD203B41FA5}">
                          <a16:colId xmlns:a16="http://schemas.microsoft.com/office/drawing/2014/main" val="2580904302"/>
                        </a:ext>
                      </a:extLst>
                    </a:gridCol>
                    <a:gridCol w="1705318">
                      <a:extLst>
                        <a:ext uri="{9D8B030D-6E8A-4147-A177-3AD203B41FA5}">
                          <a16:colId xmlns:a16="http://schemas.microsoft.com/office/drawing/2014/main" val="3067687130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Units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Input Variable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Azimuth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Elevation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Max Sensitivity in Azimuth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Azimuth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Elevation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Max Sensitivity in Elevation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71013947"/>
                      </a:ext>
                    </a:extLst>
                  </a:tr>
                  <a:tr h="365760">
                    <a:tc rowSpan="9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735" t="-20333" r="-1214706" b="-375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8070" t="-183333" r="-479649" b="-114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6.28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9.63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084274366"/>
                      </a:ext>
                    </a:extLst>
                  </a:tr>
                  <a:tr h="36576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8070" t="-283333" r="-479649" b="-104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1.21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250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1.87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344152453"/>
                      </a:ext>
                    </a:extLst>
                  </a:tr>
                  <a:tr h="36576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8070" t="-383333" r="-479649" b="-94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310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0.57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0.48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883144631"/>
                      </a:ext>
                    </a:extLst>
                  </a:tr>
                  <a:tr h="365760"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8070" t="-483333" r="-479649" b="-84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250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0.01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606563512"/>
                      </a:ext>
                    </a:extLst>
                  </a:tr>
                  <a:tr h="36576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8070" t="-583333" r="-479649" b="-74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170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703349505"/>
                      </a:ext>
                    </a:extLst>
                  </a:tr>
                  <a:tr h="36576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8070" t="-672131" r="-479649" b="-6278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0.01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170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797184939"/>
                      </a:ext>
                    </a:extLst>
                  </a:tr>
                  <a:tr h="365760"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8070" t="-785000" r="-479649" b="-53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250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0.01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83500444"/>
                      </a:ext>
                    </a:extLst>
                  </a:tr>
                  <a:tr h="365760"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8070" t="-885000" r="-479649" b="-43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417338081"/>
                      </a:ext>
                    </a:extLst>
                  </a:tr>
                  <a:tr h="36576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8070" t="-985000" r="-479649" b="-33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90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876531731"/>
                      </a:ext>
                    </a:extLst>
                  </a:tr>
                  <a:tr h="365760">
                    <a:tc row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735" t="-361667" r="-1214706" b="-12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8070" t="-1085000" r="-479649" b="-23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270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259.22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314115616"/>
                      </a:ext>
                    </a:extLst>
                  </a:tr>
                  <a:tr h="36576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8070" t="-1185000" r="-479649" b="-13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260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2062.36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160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1969.74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476687404"/>
                      </a:ext>
                    </a:extLst>
                  </a:tr>
                  <a:tr h="36576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8070" t="-1285000" r="-479649" b="-3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270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257.74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29431965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AC0A4504-6BA9-40B4-8385-F66B96548859}"/>
              </a:ext>
            </a:extLst>
          </p:cNvPr>
          <p:cNvSpPr txBox="1"/>
          <p:nvPr/>
        </p:nvSpPr>
        <p:spPr>
          <a:xfrm>
            <a:off x="5938887" y="1027906"/>
            <a:ext cx="59069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Azimuth and Elevation </a:t>
            </a:r>
            <a:r>
              <a:rPr lang="en-US" dirty="0" err="1"/>
              <a:t>wrt</a:t>
            </a:r>
            <a:r>
              <a:rPr lang="en-US" dirty="0"/>
              <a:t> to Location 1 where this input variable is most sensitive. Data taken from </a:t>
            </a:r>
            <a:r>
              <a:rPr lang="en-US" dirty="0">
                <a:highlight>
                  <a:srgbClr val="FFFF00"/>
                </a:highlight>
              </a:rPr>
              <a:t>triangle 2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51193746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839" y="-11067"/>
            <a:ext cx="10710321" cy="686906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C5FA472-561F-4B0B-B3BF-B5AF0AB1CE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7779" y="690222"/>
            <a:ext cx="3790008" cy="5082770"/>
          </a:xfrm>
          <a:solidFill>
            <a:schemeClr val="bg1"/>
          </a:solidFill>
        </p:spPr>
        <p:txBody>
          <a:bodyPr>
            <a:normAutofit fontScale="90000"/>
          </a:bodyPr>
          <a:lstStyle/>
          <a:p>
            <a:r>
              <a:rPr lang="en-US" dirty="0"/>
              <a:t>Sensitivity in time differences increases exponentially with smaller distances, </a:t>
            </a:r>
            <a:r>
              <a:rPr lang="en-US" u="sng" dirty="0"/>
              <a:t>but is relative to the other time differences.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319866" y="6242268"/>
            <a:ext cx="1584648" cy="369332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Mees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6365230" y="197160"/>
            <a:ext cx="2266959" cy="369332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Webster High school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C27A183-91EB-4CBD-A13E-4C451E8D1D8F}"/>
              </a:ext>
            </a:extLst>
          </p:cNvPr>
          <p:cNvCxnSpPr/>
          <p:nvPr/>
        </p:nvCxnSpPr>
        <p:spPr>
          <a:xfrm flipH="1" flipV="1">
            <a:off x="6941574" y="890474"/>
            <a:ext cx="167066" cy="5351794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537EF9B-91AE-42CF-B3B1-C228F7E252A1}"/>
                  </a:ext>
                </a:extLst>
              </p:cNvPr>
              <p:cNvSpPr/>
              <p:nvPr/>
            </p:nvSpPr>
            <p:spPr>
              <a:xfrm>
                <a:off x="5502004" y="3035048"/>
                <a:ext cx="1389611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𝑇𝐷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,56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𝑘𝑚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537EF9B-91AE-42CF-B3B1-C228F7E252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2004" y="3035048"/>
                <a:ext cx="1389611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F2C0CF84-A056-4AC6-B434-367DE25B0C94}"/>
                  </a:ext>
                </a:extLst>
              </p:cNvPr>
              <p:cNvSpPr/>
              <p:nvPr/>
            </p:nvSpPr>
            <p:spPr>
              <a:xfrm>
                <a:off x="3568175" y="5656589"/>
                <a:ext cx="1389611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𝑇𝐷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,53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𝑘𝑚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F2C0CF84-A056-4AC6-B434-367DE25B0C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8175" y="5656589"/>
                <a:ext cx="1389611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57BF6952-E83B-40AB-AD98-0467821E56D3}"/>
                  </a:ext>
                </a:extLst>
              </p:cNvPr>
              <p:cNvSpPr/>
              <p:nvPr/>
            </p:nvSpPr>
            <p:spPr>
              <a:xfrm>
                <a:off x="2775754" y="2706397"/>
                <a:ext cx="1394934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𝑇𝐷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,58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𝑘𝑚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57BF6952-E83B-40AB-AD98-0467821E56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5754" y="2706397"/>
                <a:ext cx="1394934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5" name="Table 4">
                <a:extLst>
                  <a:ext uri="{FF2B5EF4-FFF2-40B4-BE49-F238E27FC236}">
                    <a16:creationId xmlns:a16="http://schemas.microsoft.com/office/drawing/2014/main" id="{C5704F31-C998-4626-ABDA-AE6250ABB784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888569966"/>
                  </p:ext>
                </p:extLst>
              </p:nvPr>
            </p:nvGraphicFramePr>
            <p:xfrm>
              <a:off x="740839" y="470820"/>
              <a:ext cx="4706013" cy="14630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27805">
                      <a:extLst>
                        <a:ext uri="{9D8B030D-6E8A-4147-A177-3AD203B41FA5}">
                          <a16:colId xmlns:a16="http://schemas.microsoft.com/office/drawing/2014/main" val="1959822521"/>
                        </a:ext>
                      </a:extLst>
                    </a:gridCol>
                    <a:gridCol w="721811">
                      <a:extLst>
                        <a:ext uri="{9D8B030D-6E8A-4147-A177-3AD203B41FA5}">
                          <a16:colId xmlns:a16="http://schemas.microsoft.com/office/drawing/2014/main" val="2927232085"/>
                        </a:ext>
                      </a:extLst>
                    </a:gridCol>
                    <a:gridCol w="371795">
                      <a:extLst>
                        <a:ext uri="{9D8B030D-6E8A-4147-A177-3AD203B41FA5}">
                          <a16:colId xmlns:a16="http://schemas.microsoft.com/office/drawing/2014/main" val="1371058648"/>
                        </a:ext>
                      </a:extLst>
                    </a:gridCol>
                    <a:gridCol w="424206">
                      <a:extLst>
                        <a:ext uri="{9D8B030D-6E8A-4147-A177-3AD203B41FA5}">
                          <a16:colId xmlns:a16="http://schemas.microsoft.com/office/drawing/2014/main" val="222803333"/>
                        </a:ext>
                      </a:extLst>
                    </a:gridCol>
                    <a:gridCol w="958220">
                      <a:extLst>
                        <a:ext uri="{9D8B030D-6E8A-4147-A177-3AD203B41FA5}">
                          <a16:colId xmlns:a16="http://schemas.microsoft.com/office/drawing/2014/main" val="733035673"/>
                        </a:ext>
                      </a:extLst>
                    </a:gridCol>
                    <a:gridCol w="370959">
                      <a:extLst>
                        <a:ext uri="{9D8B030D-6E8A-4147-A177-3AD203B41FA5}">
                          <a16:colId xmlns:a16="http://schemas.microsoft.com/office/drawing/2014/main" val="4014562298"/>
                        </a:ext>
                      </a:extLst>
                    </a:gridCol>
                    <a:gridCol w="339365">
                      <a:extLst>
                        <a:ext uri="{9D8B030D-6E8A-4147-A177-3AD203B41FA5}">
                          <a16:colId xmlns:a16="http://schemas.microsoft.com/office/drawing/2014/main" val="2580904302"/>
                        </a:ext>
                      </a:extLst>
                    </a:gridCol>
                    <a:gridCol w="991852">
                      <a:extLst>
                        <a:ext uri="{9D8B030D-6E8A-4147-A177-3AD203B41FA5}">
                          <a16:colId xmlns:a16="http://schemas.microsoft.com/office/drawing/2014/main" val="3067687130"/>
                        </a:ext>
                      </a:extLst>
                    </a:gridCol>
                  </a:tblGrid>
                  <a:tr h="233871"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Units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Input Variable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Az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El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Max Sensitivity in Azimuth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Az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El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Max Sensitivity in Elevation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71013947"/>
                      </a:ext>
                    </a:extLst>
                  </a:tr>
                  <a:tr h="140322">
                    <a:tc rowSpan="3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𝑑𝑒𝑔</m:t>
                                    </m:r>
                                  </m:num>
                                  <m:den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𝑛𝑠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𝑇𝐷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270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259.22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314115616"/>
                      </a:ext>
                    </a:extLst>
                  </a:tr>
                  <a:tr h="140322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𝑇𝐷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260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2062.36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160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1969.74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476687404"/>
                      </a:ext>
                    </a:extLst>
                  </a:tr>
                  <a:tr h="140322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𝑇𝐷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270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257.74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29431965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5" name="Table 4">
                <a:extLst>
                  <a:ext uri="{FF2B5EF4-FFF2-40B4-BE49-F238E27FC236}">
                    <a16:creationId xmlns:a16="http://schemas.microsoft.com/office/drawing/2014/main" id="{C5704F31-C998-4626-ABDA-AE6250ABB784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888569966"/>
                  </p:ext>
                </p:extLst>
              </p:nvPr>
            </p:nvGraphicFramePr>
            <p:xfrm>
              <a:off x="740839" y="470820"/>
              <a:ext cx="4706013" cy="14630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27805">
                      <a:extLst>
                        <a:ext uri="{9D8B030D-6E8A-4147-A177-3AD203B41FA5}">
                          <a16:colId xmlns:a16="http://schemas.microsoft.com/office/drawing/2014/main" val="1959822521"/>
                        </a:ext>
                      </a:extLst>
                    </a:gridCol>
                    <a:gridCol w="721811">
                      <a:extLst>
                        <a:ext uri="{9D8B030D-6E8A-4147-A177-3AD203B41FA5}">
                          <a16:colId xmlns:a16="http://schemas.microsoft.com/office/drawing/2014/main" val="2927232085"/>
                        </a:ext>
                      </a:extLst>
                    </a:gridCol>
                    <a:gridCol w="371795">
                      <a:extLst>
                        <a:ext uri="{9D8B030D-6E8A-4147-A177-3AD203B41FA5}">
                          <a16:colId xmlns:a16="http://schemas.microsoft.com/office/drawing/2014/main" val="1371058648"/>
                        </a:ext>
                      </a:extLst>
                    </a:gridCol>
                    <a:gridCol w="424206">
                      <a:extLst>
                        <a:ext uri="{9D8B030D-6E8A-4147-A177-3AD203B41FA5}">
                          <a16:colId xmlns:a16="http://schemas.microsoft.com/office/drawing/2014/main" val="222803333"/>
                        </a:ext>
                      </a:extLst>
                    </a:gridCol>
                    <a:gridCol w="958220">
                      <a:extLst>
                        <a:ext uri="{9D8B030D-6E8A-4147-A177-3AD203B41FA5}">
                          <a16:colId xmlns:a16="http://schemas.microsoft.com/office/drawing/2014/main" val="733035673"/>
                        </a:ext>
                      </a:extLst>
                    </a:gridCol>
                    <a:gridCol w="370959">
                      <a:extLst>
                        <a:ext uri="{9D8B030D-6E8A-4147-A177-3AD203B41FA5}">
                          <a16:colId xmlns:a16="http://schemas.microsoft.com/office/drawing/2014/main" val="4014562298"/>
                        </a:ext>
                      </a:extLst>
                    </a:gridCol>
                    <a:gridCol w="339365">
                      <a:extLst>
                        <a:ext uri="{9D8B030D-6E8A-4147-A177-3AD203B41FA5}">
                          <a16:colId xmlns:a16="http://schemas.microsoft.com/office/drawing/2014/main" val="2580904302"/>
                        </a:ext>
                      </a:extLst>
                    </a:gridCol>
                    <a:gridCol w="991852">
                      <a:extLst>
                        <a:ext uri="{9D8B030D-6E8A-4147-A177-3AD203B41FA5}">
                          <a16:colId xmlns:a16="http://schemas.microsoft.com/office/drawing/2014/main" val="3067687130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Units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Input Variable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Az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El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Max Sensitivity in Azimuth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Az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El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Max Sensitivity in Elevation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71013947"/>
                      </a:ext>
                    </a:extLst>
                  </a:tr>
                  <a:tr h="274320">
                    <a:tc row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1149" t="-77941" r="-793103" b="-117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74576" t="-230435" r="-484746" b="-2304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270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259.22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314115616"/>
                      </a:ext>
                    </a:extLst>
                  </a:tr>
                  <a:tr h="27432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74576" t="-337778" r="-484746" b="-13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260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2062.36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160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1969.74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476687404"/>
                      </a:ext>
                    </a:extLst>
                  </a:tr>
                  <a:tr h="27432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74576" t="-437778" r="-484746" b="-3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270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257.74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294319651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16B277C7-37AD-4211-8E7E-C4AA8A80E32F}"/>
              </a:ext>
            </a:extLst>
          </p:cNvPr>
          <p:cNvCxnSpPr>
            <a:cxnSpLocks/>
          </p:cNvCxnSpPr>
          <p:nvPr/>
        </p:nvCxnSpPr>
        <p:spPr>
          <a:xfrm flipV="1">
            <a:off x="7087866" y="4392891"/>
            <a:ext cx="0" cy="1849377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B530835E-ABB2-454E-AB09-27B1F05DB245}"/>
              </a:ext>
            </a:extLst>
          </p:cNvPr>
          <p:cNvCxnSpPr>
            <a:cxnSpLocks/>
          </p:cNvCxnSpPr>
          <p:nvPr/>
        </p:nvCxnSpPr>
        <p:spPr>
          <a:xfrm>
            <a:off x="7108640" y="6242268"/>
            <a:ext cx="1812829" cy="0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3DAD4C99-DA2B-4FFA-A192-A4FFC9DC64AF}"/>
                  </a:ext>
                </a:extLst>
              </p:cNvPr>
              <p:cNvSpPr/>
              <p:nvPr/>
            </p:nvSpPr>
            <p:spPr>
              <a:xfrm>
                <a:off x="7153126" y="3904019"/>
                <a:ext cx="371384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3DAD4C99-DA2B-4FFA-A192-A4FFC9DC64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3126" y="3904019"/>
                <a:ext cx="371384" cy="369332"/>
              </a:xfrm>
              <a:prstGeom prst="rect">
                <a:avLst/>
              </a:prstGeom>
              <a:blipFill>
                <a:blip r:embed="rId8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5C5D51B3-AD1F-45CD-89AA-4E294DD9DAD2}"/>
                  </a:ext>
                </a:extLst>
              </p:cNvPr>
              <p:cNvSpPr/>
              <p:nvPr/>
            </p:nvSpPr>
            <p:spPr>
              <a:xfrm>
                <a:off x="8964731" y="5872936"/>
                <a:ext cx="371384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5C5D51B3-AD1F-45CD-89AA-4E294DD9DA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4731" y="5872936"/>
                <a:ext cx="371384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190F840-8FE7-4A44-8E53-803BC0D88E6F}"/>
              </a:ext>
            </a:extLst>
          </p:cNvPr>
          <p:cNvCxnSpPr/>
          <p:nvPr/>
        </p:nvCxnSpPr>
        <p:spPr>
          <a:xfrm flipV="1">
            <a:off x="7108640" y="5090474"/>
            <a:ext cx="630766" cy="1151794"/>
          </a:xfrm>
          <a:prstGeom prst="straightConnector1">
            <a:avLst/>
          </a:prstGeom>
          <a:ln w="762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Arc 30">
            <a:extLst>
              <a:ext uri="{FF2B5EF4-FFF2-40B4-BE49-F238E27FC236}">
                <a16:creationId xmlns:a16="http://schemas.microsoft.com/office/drawing/2014/main" id="{6F1CE576-09F5-4C15-8EA7-35E9C367699C}"/>
              </a:ext>
            </a:extLst>
          </p:cNvPr>
          <p:cNvSpPr/>
          <p:nvPr/>
        </p:nvSpPr>
        <p:spPr>
          <a:xfrm>
            <a:off x="6521316" y="5303715"/>
            <a:ext cx="1174648" cy="1174648"/>
          </a:xfrm>
          <a:prstGeom prst="arc">
            <a:avLst>
              <a:gd name="adj1" fmla="val 16200000"/>
              <a:gd name="adj2" fmla="val 19009575"/>
            </a:avLst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B16BA61-1191-4602-B045-1276AF44EADE}"/>
                  </a:ext>
                </a:extLst>
              </p:cNvPr>
              <p:cNvSpPr txBox="1"/>
              <p:nvPr/>
            </p:nvSpPr>
            <p:spPr>
              <a:xfrm>
                <a:off x="7194934" y="4942972"/>
                <a:ext cx="314958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𝐴𝑧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B16BA61-1191-4602-B045-1276AF44EA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4934" y="4942972"/>
                <a:ext cx="314958" cy="276999"/>
              </a:xfrm>
              <a:prstGeom prst="rect">
                <a:avLst/>
              </a:prstGeom>
              <a:blipFill>
                <a:blip r:embed="rId10"/>
                <a:stretch>
                  <a:fillRect l="-17308" r="-15385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1FEECB3F-E516-48AB-8D1C-BA7BFA5C0BFC}"/>
              </a:ext>
            </a:extLst>
          </p:cNvPr>
          <p:cNvSpPr txBox="1"/>
          <p:nvPr/>
        </p:nvSpPr>
        <p:spPr>
          <a:xfrm>
            <a:off x="740839" y="4708885"/>
            <a:ext cx="1646463" cy="646331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Pavilion High School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CB7125A-933F-433E-8548-9368CE05402C}"/>
              </a:ext>
            </a:extLst>
          </p:cNvPr>
          <p:cNvCxnSpPr>
            <a:cxnSpLocks/>
          </p:cNvCxnSpPr>
          <p:nvPr/>
        </p:nvCxnSpPr>
        <p:spPr>
          <a:xfrm flipV="1">
            <a:off x="2221457" y="861677"/>
            <a:ext cx="4714544" cy="3718109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EBC007A-15F1-4B17-945A-306CB5C1C3FB}"/>
              </a:ext>
            </a:extLst>
          </p:cNvPr>
          <p:cNvCxnSpPr>
            <a:cxnSpLocks/>
          </p:cNvCxnSpPr>
          <p:nvPr/>
        </p:nvCxnSpPr>
        <p:spPr>
          <a:xfrm flipH="1" flipV="1">
            <a:off x="2221457" y="4594149"/>
            <a:ext cx="4887184" cy="1690674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744085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03BD9-4170-4005-B8FC-883A0BA64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 high elevations, uncertainty in the z axis of receiver 1 has high sensitivity. </a:t>
            </a:r>
          </a:p>
        </p:txBody>
      </p:sp>
      <p:pic>
        <p:nvPicPr>
          <p:cNvPr id="8" name="Picture 7" descr="A close up of a map&#10;&#10;Description automatically generated">
            <a:extLst>
              <a:ext uri="{FF2B5EF4-FFF2-40B4-BE49-F238E27FC236}">
                <a16:creationId xmlns:a16="http://schemas.microsoft.com/office/drawing/2014/main" id="{5CBB64FE-E030-48A6-9AA3-50B854F5FBE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62" t="3811" r="8750" b="3364"/>
          <a:stretch/>
        </p:blipFill>
        <p:spPr>
          <a:xfrm>
            <a:off x="1647825" y="1589534"/>
            <a:ext cx="8896350" cy="526846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13F71BA-4D5A-404B-84EC-92D594CA97BC}"/>
              </a:ext>
            </a:extLst>
          </p:cNvPr>
          <p:cNvSpPr txBox="1"/>
          <p:nvPr/>
        </p:nvSpPr>
        <p:spPr>
          <a:xfrm>
            <a:off x="114300" y="2962275"/>
            <a:ext cx="14478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is a contour plot, representing the sensitivity to RIT Inn for triangle 7. </a:t>
            </a:r>
          </a:p>
        </p:txBody>
      </p:sp>
    </p:spTree>
    <p:extLst>
      <p:ext uri="{BB962C8B-B14F-4D97-AF65-F5344CB8AC3E}">
        <p14:creationId xmlns:p14="http://schemas.microsoft.com/office/powerpoint/2010/main" val="327046924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8547CB-1C2A-4392-B959-742DCDE929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284670" cy="1325563"/>
          </a:xfrm>
        </p:spPr>
        <p:txBody>
          <a:bodyPr>
            <a:normAutofit/>
          </a:bodyPr>
          <a:lstStyle/>
          <a:p>
            <a:r>
              <a:rPr lang="en-US" dirty="0"/>
              <a:t>These max sensitivities change magnitude significantly with different triangles. Azimuth.	</a:t>
            </a:r>
          </a:p>
        </p:txBody>
      </p:sp>
      <p:pic>
        <p:nvPicPr>
          <p:cNvPr id="9" name="Picture 8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5469D34C-1629-4057-BC75-AAC0068155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8734" y="1690688"/>
            <a:ext cx="9354532" cy="4904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15969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8547CB-1C2A-4392-B959-742DCDE929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353800" cy="1325563"/>
          </a:xfrm>
        </p:spPr>
        <p:txBody>
          <a:bodyPr>
            <a:normAutofit/>
          </a:bodyPr>
          <a:lstStyle/>
          <a:p>
            <a:r>
              <a:rPr lang="en-US" dirty="0"/>
              <a:t>These max sensitivities change magnitude significantly with different triangles. Elevation	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469D34C-1629-4057-BC75-AAC0068155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18734" y="1690688"/>
            <a:ext cx="9354532" cy="4904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31793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8547CB-1C2A-4392-B959-742DCDE92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we apply RSME, we can estimate the uncertainty based on OAAT. 	</a:t>
            </a:r>
          </a:p>
        </p:txBody>
      </p:sp>
      <p:pic>
        <p:nvPicPr>
          <p:cNvPr id="7" name="Content Placeholder 6" descr="A close up of a map&#10;&#10;Description automatically generated">
            <a:extLst>
              <a:ext uri="{FF2B5EF4-FFF2-40B4-BE49-F238E27FC236}">
                <a16:creationId xmlns:a16="http://schemas.microsoft.com/office/drawing/2014/main" id="{55FD1F62-F46F-4A6D-B7CB-90819ECF15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17" t="3794" r="7291"/>
          <a:stretch/>
        </p:blipFill>
        <p:spPr>
          <a:xfrm>
            <a:off x="609600" y="1581416"/>
            <a:ext cx="9248775" cy="5043222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F6E7279-B021-4755-A3C4-EFB2267AE685}"/>
              </a:ext>
            </a:extLst>
          </p:cNvPr>
          <p:cNvSpPr txBox="1"/>
          <p:nvPr/>
        </p:nvSpPr>
        <p:spPr>
          <a:xfrm>
            <a:off x="8496300" y="2419349"/>
            <a:ext cx="318135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While the exact location varies, the overall shape seen in this plot remains constant for all triangles.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Elevation is highly uncertain in 2 low azimuth locations.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general all elevations grow less certain with lower elevations..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Azimuth is highly uncertain in 2 high elevation places.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general all azimuths grow less certain with higher elevations.</a:t>
            </a:r>
          </a:p>
        </p:txBody>
      </p:sp>
    </p:spTree>
    <p:extLst>
      <p:ext uri="{BB962C8B-B14F-4D97-AF65-F5344CB8AC3E}">
        <p14:creationId xmlns:p14="http://schemas.microsoft.com/office/powerpoint/2010/main" val="27697866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4EEF5C-D10C-4537-AD0D-8AB004D2C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Time Differences tend to have a dampened sinusoid appearance.</a:t>
            </a:r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4644E9E1-B720-4B13-95A5-904C14B810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3" t="3512" r="8047"/>
          <a:stretch/>
        </p:blipFill>
        <p:spPr>
          <a:xfrm>
            <a:off x="838200" y="1690688"/>
            <a:ext cx="8620125" cy="505630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A36F896-EF6B-4C8D-83C6-5BA7C7006184}"/>
              </a:ext>
            </a:extLst>
          </p:cNvPr>
          <p:cNvSpPr txBox="1"/>
          <p:nvPr/>
        </p:nvSpPr>
        <p:spPr>
          <a:xfrm>
            <a:off x="9224963" y="2845604"/>
            <a:ext cx="23622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By collecting time differences during simulation, we can determine locations where we have blind spots due a discrete sampling.</a:t>
            </a:r>
          </a:p>
          <a:p>
            <a:endParaRPr lang="en-US" dirty="0"/>
          </a:p>
          <a:p>
            <a:r>
              <a:rPr lang="en-US" dirty="0"/>
              <a:t>i.e. we can’t </a:t>
            </a:r>
            <a:r>
              <a:rPr lang="en-US" dirty="0" err="1"/>
              <a:t>accuractly</a:t>
            </a:r>
            <a:r>
              <a:rPr lang="en-US" dirty="0"/>
              <a:t> collect 0 time difference with 100 ns sampling rate.</a:t>
            </a:r>
          </a:p>
        </p:txBody>
      </p:sp>
    </p:spTree>
    <p:extLst>
      <p:ext uri="{BB962C8B-B14F-4D97-AF65-F5344CB8AC3E}">
        <p14:creationId xmlns:p14="http://schemas.microsoft.com/office/powerpoint/2010/main" val="299682370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ABA37-81FA-4B35-B920-C4A2162EA5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05330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All triangles tend to have high coverage based on the minimum time difference we can measure. </a:t>
            </a:r>
          </a:p>
        </p:txBody>
      </p:sp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DA88D38F-1A9C-4C93-89AD-651FA12B8C7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74" t="3363" r="7423" b="3363"/>
          <a:stretch/>
        </p:blipFill>
        <p:spPr>
          <a:xfrm>
            <a:off x="1443037" y="1235895"/>
            <a:ext cx="9305925" cy="531040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EF15958-1F26-48C4-82AA-248B4BB38C1C}"/>
              </a:ext>
            </a:extLst>
          </p:cNvPr>
          <p:cNvSpPr txBox="1"/>
          <p:nvPr/>
        </p:nvSpPr>
        <p:spPr>
          <a:xfrm>
            <a:off x="269646" y="5534839"/>
            <a:ext cx="15144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Notice we start at 80%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F8EFBF-6CAD-4541-BBEE-20FB7B55988F}"/>
              </a:ext>
            </a:extLst>
          </p:cNvPr>
          <p:cNvSpPr txBox="1"/>
          <p:nvPr/>
        </p:nvSpPr>
        <p:spPr>
          <a:xfrm>
            <a:off x="4210050" y="4756117"/>
            <a:ext cx="552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RIT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7D3DB9F-70A2-4DA3-B6A3-125120BBA1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7686836"/>
              </p:ext>
            </p:extLst>
          </p:nvPr>
        </p:nvGraphicFramePr>
        <p:xfrm>
          <a:off x="1443037" y="6181170"/>
          <a:ext cx="8559542" cy="571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89492">
                  <a:extLst>
                    <a:ext uri="{9D8B030D-6E8A-4147-A177-3AD203B41FA5}">
                      <a16:colId xmlns:a16="http://schemas.microsoft.com/office/drawing/2014/main" val="1968906302"/>
                    </a:ext>
                  </a:extLst>
                </a:gridCol>
                <a:gridCol w="737005">
                  <a:extLst>
                    <a:ext uri="{9D8B030D-6E8A-4147-A177-3AD203B41FA5}">
                      <a16:colId xmlns:a16="http://schemas.microsoft.com/office/drawing/2014/main" val="1007625732"/>
                    </a:ext>
                  </a:extLst>
                </a:gridCol>
                <a:gridCol w="737005">
                  <a:extLst>
                    <a:ext uri="{9D8B030D-6E8A-4147-A177-3AD203B41FA5}">
                      <a16:colId xmlns:a16="http://schemas.microsoft.com/office/drawing/2014/main" val="1017199781"/>
                    </a:ext>
                  </a:extLst>
                </a:gridCol>
                <a:gridCol w="737005">
                  <a:extLst>
                    <a:ext uri="{9D8B030D-6E8A-4147-A177-3AD203B41FA5}">
                      <a16:colId xmlns:a16="http://schemas.microsoft.com/office/drawing/2014/main" val="3006491224"/>
                    </a:ext>
                  </a:extLst>
                </a:gridCol>
                <a:gridCol w="737005">
                  <a:extLst>
                    <a:ext uri="{9D8B030D-6E8A-4147-A177-3AD203B41FA5}">
                      <a16:colId xmlns:a16="http://schemas.microsoft.com/office/drawing/2014/main" val="2822020102"/>
                    </a:ext>
                  </a:extLst>
                </a:gridCol>
                <a:gridCol w="737005">
                  <a:extLst>
                    <a:ext uri="{9D8B030D-6E8A-4147-A177-3AD203B41FA5}">
                      <a16:colId xmlns:a16="http://schemas.microsoft.com/office/drawing/2014/main" val="3407614894"/>
                    </a:ext>
                  </a:extLst>
                </a:gridCol>
                <a:gridCol w="737005">
                  <a:extLst>
                    <a:ext uri="{9D8B030D-6E8A-4147-A177-3AD203B41FA5}">
                      <a16:colId xmlns:a16="http://schemas.microsoft.com/office/drawing/2014/main" val="2808900773"/>
                    </a:ext>
                  </a:extLst>
                </a:gridCol>
                <a:gridCol w="737005">
                  <a:extLst>
                    <a:ext uri="{9D8B030D-6E8A-4147-A177-3AD203B41FA5}">
                      <a16:colId xmlns:a16="http://schemas.microsoft.com/office/drawing/2014/main" val="1317219938"/>
                    </a:ext>
                  </a:extLst>
                </a:gridCol>
                <a:gridCol w="737005">
                  <a:extLst>
                    <a:ext uri="{9D8B030D-6E8A-4147-A177-3AD203B41FA5}">
                      <a16:colId xmlns:a16="http://schemas.microsoft.com/office/drawing/2014/main" val="3079173318"/>
                    </a:ext>
                  </a:extLst>
                </a:gridCol>
                <a:gridCol w="737005">
                  <a:extLst>
                    <a:ext uri="{9D8B030D-6E8A-4147-A177-3AD203B41FA5}">
                      <a16:colId xmlns:a16="http://schemas.microsoft.com/office/drawing/2014/main" val="914044333"/>
                    </a:ext>
                  </a:extLst>
                </a:gridCol>
                <a:gridCol w="737005">
                  <a:extLst>
                    <a:ext uri="{9D8B030D-6E8A-4147-A177-3AD203B41FA5}">
                      <a16:colId xmlns:a16="http://schemas.microsoft.com/office/drawing/2014/main" val="2623715630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Test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6350125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Distance (km)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56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56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44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64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32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61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49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703923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Max Angle (deg)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96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94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94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23393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321952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839BE-730F-4D3F-A8E3-FD804B00B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Triangles with larger mean distances have better coverage based on uncertainty.</a:t>
            </a:r>
          </a:p>
        </p:txBody>
      </p:sp>
      <p:pic>
        <p:nvPicPr>
          <p:cNvPr id="5" name="Content Placeholder 4" descr="A picture containing stationary, implement, pencil&#10;&#10;Description automatically generated">
            <a:extLst>
              <a:ext uri="{FF2B5EF4-FFF2-40B4-BE49-F238E27FC236}">
                <a16:creationId xmlns:a16="http://schemas.microsoft.com/office/drawing/2014/main" id="{8CAF9DF9-C5C2-45E3-AB73-2B0E1345D3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89" t="3139" r="7304" b="3174"/>
          <a:stretch/>
        </p:blipFill>
        <p:spPr>
          <a:xfrm>
            <a:off x="2005675" y="1580320"/>
            <a:ext cx="8180650" cy="4699757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38FF33-E4B7-4658-A6A4-62556D7B6EE5}"/>
              </a:ext>
            </a:extLst>
          </p:cNvPr>
          <p:cNvSpPr txBox="1"/>
          <p:nvPr/>
        </p:nvSpPr>
        <p:spPr>
          <a:xfrm>
            <a:off x="818842" y="5277680"/>
            <a:ext cx="15144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Notice we start at 30%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989486-4B8F-482A-B6AE-4DC6D4D8B3D2}"/>
              </a:ext>
            </a:extLst>
          </p:cNvPr>
          <p:cNvSpPr txBox="1"/>
          <p:nvPr/>
        </p:nvSpPr>
        <p:spPr>
          <a:xfrm>
            <a:off x="10001250" y="2981682"/>
            <a:ext cx="176212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count number of points in the net with uncertainty lower than 0.5, 1, 2, and 5 degrees for BOTH azimuth and elevation.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A9F57AD1-24B7-49CF-B17A-19AD44FA12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5122504"/>
              </p:ext>
            </p:extLst>
          </p:nvPr>
        </p:nvGraphicFramePr>
        <p:xfrm>
          <a:off x="1393151" y="5956270"/>
          <a:ext cx="7948810" cy="571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04620">
                  <a:extLst>
                    <a:ext uri="{9D8B030D-6E8A-4147-A177-3AD203B41FA5}">
                      <a16:colId xmlns:a16="http://schemas.microsoft.com/office/drawing/2014/main" val="1968906302"/>
                    </a:ext>
                  </a:extLst>
                </a:gridCol>
                <a:gridCol w="684419">
                  <a:extLst>
                    <a:ext uri="{9D8B030D-6E8A-4147-A177-3AD203B41FA5}">
                      <a16:colId xmlns:a16="http://schemas.microsoft.com/office/drawing/2014/main" val="1007625732"/>
                    </a:ext>
                  </a:extLst>
                </a:gridCol>
                <a:gridCol w="684419">
                  <a:extLst>
                    <a:ext uri="{9D8B030D-6E8A-4147-A177-3AD203B41FA5}">
                      <a16:colId xmlns:a16="http://schemas.microsoft.com/office/drawing/2014/main" val="1017199781"/>
                    </a:ext>
                  </a:extLst>
                </a:gridCol>
                <a:gridCol w="684419">
                  <a:extLst>
                    <a:ext uri="{9D8B030D-6E8A-4147-A177-3AD203B41FA5}">
                      <a16:colId xmlns:a16="http://schemas.microsoft.com/office/drawing/2014/main" val="3006491224"/>
                    </a:ext>
                  </a:extLst>
                </a:gridCol>
                <a:gridCol w="684419">
                  <a:extLst>
                    <a:ext uri="{9D8B030D-6E8A-4147-A177-3AD203B41FA5}">
                      <a16:colId xmlns:a16="http://schemas.microsoft.com/office/drawing/2014/main" val="2822020102"/>
                    </a:ext>
                  </a:extLst>
                </a:gridCol>
                <a:gridCol w="684419">
                  <a:extLst>
                    <a:ext uri="{9D8B030D-6E8A-4147-A177-3AD203B41FA5}">
                      <a16:colId xmlns:a16="http://schemas.microsoft.com/office/drawing/2014/main" val="3407614894"/>
                    </a:ext>
                  </a:extLst>
                </a:gridCol>
                <a:gridCol w="684419">
                  <a:extLst>
                    <a:ext uri="{9D8B030D-6E8A-4147-A177-3AD203B41FA5}">
                      <a16:colId xmlns:a16="http://schemas.microsoft.com/office/drawing/2014/main" val="2808900773"/>
                    </a:ext>
                  </a:extLst>
                </a:gridCol>
                <a:gridCol w="684419">
                  <a:extLst>
                    <a:ext uri="{9D8B030D-6E8A-4147-A177-3AD203B41FA5}">
                      <a16:colId xmlns:a16="http://schemas.microsoft.com/office/drawing/2014/main" val="1317219938"/>
                    </a:ext>
                  </a:extLst>
                </a:gridCol>
                <a:gridCol w="684419">
                  <a:extLst>
                    <a:ext uri="{9D8B030D-6E8A-4147-A177-3AD203B41FA5}">
                      <a16:colId xmlns:a16="http://schemas.microsoft.com/office/drawing/2014/main" val="3079173318"/>
                    </a:ext>
                  </a:extLst>
                </a:gridCol>
                <a:gridCol w="684419">
                  <a:extLst>
                    <a:ext uri="{9D8B030D-6E8A-4147-A177-3AD203B41FA5}">
                      <a16:colId xmlns:a16="http://schemas.microsoft.com/office/drawing/2014/main" val="914044333"/>
                    </a:ext>
                  </a:extLst>
                </a:gridCol>
                <a:gridCol w="684419">
                  <a:extLst>
                    <a:ext uri="{9D8B030D-6E8A-4147-A177-3AD203B41FA5}">
                      <a16:colId xmlns:a16="http://schemas.microsoft.com/office/drawing/2014/main" val="2623715630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Test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6350125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Distance (km)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56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56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44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64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32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70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49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703923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Max Angle (deg)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96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94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94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23393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6605046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C1907-5A47-41D5-BB65-C7A1D4221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4869"/>
            <a:ext cx="10515600" cy="1325563"/>
          </a:xfrm>
        </p:spPr>
        <p:txBody>
          <a:bodyPr/>
          <a:lstStyle/>
          <a:p>
            <a:r>
              <a:rPr lang="en-US" dirty="0"/>
              <a:t>We can compare the spread of uncertainties for each triangle.</a:t>
            </a:r>
          </a:p>
        </p:txBody>
      </p:sp>
      <p:pic>
        <p:nvPicPr>
          <p:cNvPr id="8" name="Picture 7" descr="A picture containing table, boat, group&#10;&#10;Description automatically generated">
            <a:extLst>
              <a:ext uri="{FF2B5EF4-FFF2-40B4-BE49-F238E27FC236}">
                <a16:creationId xmlns:a16="http://schemas.microsoft.com/office/drawing/2014/main" id="{BFA54188-1C97-47DF-9B17-53B5D351B0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51" t="3426" r="8749" b="3426"/>
          <a:stretch/>
        </p:blipFill>
        <p:spPr>
          <a:xfrm>
            <a:off x="1657420" y="1530432"/>
            <a:ext cx="8896350" cy="5037895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1BEF135-C2D9-4015-80D2-6EAC47C556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1522201"/>
              </p:ext>
            </p:extLst>
          </p:nvPr>
        </p:nvGraphicFramePr>
        <p:xfrm>
          <a:off x="1074656" y="6180146"/>
          <a:ext cx="4628556" cy="571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60766">
                  <a:extLst>
                    <a:ext uri="{9D8B030D-6E8A-4147-A177-3AD203B41FA5}">
                      <a16:colId xmlns:a16="http://schemas.microsoft.com/office/drawing/2014/main" val="1968906302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1007625732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1017199781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3006491224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2822020102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3407614894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2808900773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1317219938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3079173318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914044333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2623715630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Test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6350125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Distance (km)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56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56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44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32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70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49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703923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Max Angle (deg)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96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94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94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2339306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89592CF-7FE0-4AFD-A596-178343B45F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1794366"/>
              </p:ext>
            </p:extLst>
          </p:nvPr>
        </p:nvGraphicFramePr>
        <p:xfrm>
          <a:off x="5925214" y="6180146"/>
          <a:ext cx="4628556" cy="571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60766">
                  <a:extLst>
                    <a:ext uri="{9D8B030D-6E8A-4147-A177-3AD203B41FA5}">
                      <a16:colId xmlns:a16="http://schemas.microsoft.com/office/drawing/2014/main" val="1968906302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1007625732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1017199781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3006491224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2822020102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3407614894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2808900773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1317219938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3079173318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914044333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2623715630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Test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6350125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Distance (km)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56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56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44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61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49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703923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Max Angle (deg)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96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64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94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94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23393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965236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3451</TotalTime>
  <Words>9441</Words>
  <Application>Microsoft Office PowerPoint</Application>
  <PresentationFormat>Widescreen</PresentationFormat>
  <Paragraphs>2928</Paragraphs>
  <Slides>130</Slides>
  <Notes>37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130</vt:i4>
      </vt:variant>
    </vt:vector>
  </HeadingPairs>
  <TitlesOfParts>
    <vt:vector size="135" baseType="lpstr">
      <vt:lpstr>Arial</vt:lpstr>
      <vt:lpstr>Calibri</vt:lpstr>
      <vt:lpstr>Calibri Light</vt:lpstr>
      <vt:lpstr>Cambria Math</vt:lpstr>
      <vt:lpstr>Office Theme</vt:lpstr>
      <vt:lpstr>PowerPoint Presentation</vt:lpstr>
      <vt:lpstr>The TDoA simulator</vt:lpstr>
      <vt:lpstr>Purpose Of Slides</vt:lpstr>
      <vt:lpstr>TDoA Basics</vt:lpstr>
      <vt:lpstr>What is TDoA?</vt:lpstr>
      <vt:lpstr>TDoA data is receiver locations and time differences between each receiver. </vt:lpstr>
      <vt:lpstr>TDoA data creates hyperbolas and hyperboloids.</vt:lpstr>
      <vt:lpstr>Graphically what hyperboloid and hyperbola look like.</vt:lpstr>
      <vt:lpstr>Coordinate Transformation Introduction</vt:lpstr>
      <vt:lpstr>Calculating Azimuth and Elevation</vt:lpstr>
      <vt:lpstr>Transforming Coordinate Axes that have different origins.</vt:lpstr>
      <vt:lpstr>Transforming the Hyperbola or Hyperboloid to the Fixed Frame. Known Data.</vt:lpstr>
      <vt:lpstr>Transforming the Hyperbola or Hyperboloid to the Fixed Frame. The new Equation</vt:lpstr>
      <vt:lpstr>Hyperboloid in Fixed Frame</vt:lpstr>
      <vt:lpstr>Transforming the Hyperbola or Hyperboloid to the Fixed Frame. Visualization</vt:lpstr>
      <vt:lpstr>Creating the Hyperboloids and Hyperbolas algorithm.</vt:lpstr>
      <vt:lpstr>Changing to a 1 sided Hyperbola</vt:lpstr>
      <vt:lpstr>Choose the Hyperbola side based on the sign of the distance difference.</vt:lpstr>
      <vt:lpstr>Solution is much less ambiguous with 1 sided Hyperbolas</vt:lpstr>
      <vt:lpstr>TDoA data creates n(n-1)(n-2)/6 hyperboloids.</vt:lpstr>
      <vt:lpstr>Intersecting Hyperbolas in 2D. </vt:lpstr>
      <vt:lpstr>Removing the Fake Solutions for One-sided Hyperbolas.</vt:lpstr>
      <vt:lpstr>The one-sided method breaks down when the sign of the Time Difference is questionable. </vt:lpstr>
      <vt:lpstr>Intersecting 2 Hyperboloids results in a Hyperbola. </vt:lpstr>
      <vt:lpstr>Finding Best Solution</vt:lpstr>
      <vt:lpstr>For one-sided Hyperbolas, finding the best solution is the average of 3 points.</vt:lpstr>
      <vt:lpstr>TDoA in 2D is very sensitive to errors outside its “triangle of receivers”. </vt:lpstr>
      <vt:lpstr>Finding the best solution for two-sided hyperbolas is significantly harder.</vt:lpstr>
      <vt:lpstr>Example with no error: 2 clusters are close, but they still form a triangle. </vt:lpstr>
      <vt:lpstr>First sort the data with respect to x then y. Differentiate the data. Single out the data below 0.1 difference.</vt:lpstr>
      <vt:lpstr>Decide how many solutions there are by looking for which singled out points are clustered. </vt:lpstr>
      <vt:lpstr>The critical points to collect are the beginning, end, and all non-zero terms in Diff-1.</vt:lpstr>
      <vt:lpstr>Use critical points to identify the indices of the solution</vt:lpstr>
      <vt:lpstr>The last point in the cluster is the point directly above the identified ranges.</vt:lpstr>
      <vt:lpstr>Finally, average the solution together. </vt:lpstr>
      <vt:lpstr>Choose the “Best” Solution Flowchart</vt:lpstr>
      <vt:lpstr>Limitations to this algorithm </vt:lpstr>
      <vt:lpstr>The Satellite Problem</vt:lpstr>
      <vt:lpstr>The satellite is much closer to the station near elevation 90° than at lower elevations.</vt:lpstr>
      <vt:lpstr>The satellite is far away from the plane of the receivers except when elevation is ~0°</vt:lpstr>
      <vt:lpstr>Far away, hyperbolas look like cones.</vt:lpstr>
      <vt:lpstr>Far away, hyperbolas look like cones.</vt:lpstr>
      <vt:lpstr>The strategy for getting the satellite direction.</vt:lpstr>
      <vt:lpstr>What do the hyperboloids look like for the satellite problem?</vt:lpstr>
      <vt:lpstr>Hyperboloids intersect on a hyperbola. We can fit a line because the satellite is FAR away from the plane of stations.</vt:lpstr>
      <vt:lpstr>What does the localizing the satellite look like on a plane far away from the receivers?</vt:lpstr>
      <vt:lpstr>TDoA Receiver Options updated 12/2</vt:lpstr>
      <vt:lpstr>Coordinate Transformations Overview.</vt:lpstr>
      <vt:lpstr>The 3 Earth frames are used for different parts of the system. </vt:lpstr>
      <vt:lpstr>Transforming from Geodetic to Earth Fixed requires the shape of the Earth. We use WGS84.</vt:lpstr>
      <vt:lpstr>Transforming Satellite from Earth Inertial to Earth Fixed.</vt:lpstr>
      <vt:lpstr>Transforming from Earth Fixed to Topocentric</vt:lpstr>
      <vt:lpstr>Finding the Direction</vt:lpstr>
      <vt:lpstr>We solve TDoA on 50km, 400km, and 1200km planes. </vt:lpstr>
      <vt:lpstr>For 30 degree elevation, the fit goes out to 2x the satellite position. </vt:lpstr>
      <vt:lpstr>We fit a parametric line to the planes we solve TDoA on. </vt:lpstr>
      <vt:lpstr>To get Azimuth and Elevation from a line, we need to choose a reference point on that line. </vt:lpstr>
      <vt:lpstr>Algorithm inherent error is ±0.7° based on a 4-point Ground Track and 6 planes. </vt:lpstr>
      <vt:lpstr>Algorithm inherent error is ±0.6° based on a 4-point Ground Track and 3 planes. </vt:lpstr>
      <vt:lpstr>We can reduce TDoA intrinsic error with a few strategies.</vt:lpstr>
      <vt:lpstr>Using cones instead of hyperboloids does not improve results. </vt:lpstr>
      <vt:lpstr>With higher planes, error decreases to ±0.0003 degree in Elevation and ±0.0025 degree in Azimuth.</vt:lpstr>
      <vt:lpstr>The downside to solving on planes Gigameters away is the reference point. </vt:lpstr>
      <vt:lpstr>Solving with Least Squares is significantly faster than solving symbolically.</vt:lpstr>
      <vt:lpstr>Least Squares uses an optimization function and minimizes a cost function.</vt:lpstr>
      <vt:lpstr>An alternative cost function compares the measured and estimated time differences.</vt:lpstr>
      <vt:lpstr>Minimum distance to hyperbola least squares tends to find the solution closest to the bottom leg of the isosceles triangle that TDoA creates. </vt:lpstr>
      <vt:lpstr>Least Squares can find a solution where the Symbolic Solver cannot. The solutions vary significantly between the cost functions. </vt:lpstr>
      <vt:lpstr>3 Station TDoA Simulator High level diagram.</vt:lpstr>
      <vt:lpstr>Generating Inputs to the TDOA simulator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Notes:</vt:lpstr>
      <vt:lpstr>Changes </vt:lpstr>
      <vt:lpstr>Estimating the Uncertainty</vt:lpstr>
      <vt:lpstr>The uncertainty of some output is equal to input error times the partial derivative. </vt:lpstr>
      <vt:lpstr>For complicated functions, the partial derivatives can be estimated.</vt:lpstr>
      <vt:lpstr>For the satellite problem, the nominal input that changes is the time differences.</vt:lpstr>
      <vt:lpstr>The net uses a curve fit for range as a function of elevation.</vt:lpstr>
      <vt:lpstr>The curve fit error is small, but could be validated with more ground tracks.</vt:lpstr>
      <vt:lpstr>Errors in time tend to increase cluster spacing, increasing the area of potential locations. Precision Loss</vt:lpstr>
      <vt:lpstr>Errors in location shift 2 of the hyperbolas, but the cluster size is constant. Accuracy Loss.</vt:lpstr>
      <vt:lpstr>We consider 10 triangles for the sensitivity analysis. </vt:lpstr>
      <vt:lpstr>TDoA Receiver Options updated 12/2</vt:lpstr>
      <vt:lpstr>OAAT enables us to see which inputs are most important where.</vt:lpstr>
      <vt:lpstr>Sensitivity in time differences increases exponentially with smaller distances.</vt:lpstr>
      <vt:lpstr>OAAT enables us to see which inputs are most important where.</vt:lpstr>
      <vt:lpstr>Sensitivity in time differences increases exponentially with smaller distances, but is relative to the other time differences.</vt:lpstr>
      <vt:lpstr>At high elevations, uncertainty in the z axis of receiver 1 has high sensitivity. </vt:lpstr>
      <vt:lpstr>These max sensitivities change magnitude significantly with different triangles. Azimuth. </vt:lpstr>
      <vt:lpstr>These max sensitivities change magnitude significantly with different triangles. Elevation </vt:lpstr>
      <vt:lpstr>When we apply RSME, we can estimate the uncertainty based on OAAT.  </vt:lpstr>
      <vt:lpstr>The Time Differences tend to have a dampened sinusoid appearance.</vt:lpstr>
      <vt:lpstr>All triangles tend to have high coverage based on the minimum time difference we can measure. </vt:lpstr>
      <vt:lpstr>Triangles with larger mean distances have better coverage based on uncertainty.</vt:lpstr>
      <vt:lpstr>We can compare the spread of uncertainties for each triangle.</vt:lpstr>
      <vt:lpstr>Triangles 6, 8, and 9 have lowest spread and median uncertainty. </vt:lpstr>
      <vt:lpstr>Both Mean Distance and having the smallest max angle makes the best triangle. </vt:lpstr>
      <vt:lpstr>Best Triangles</vt:lpstr>
      <vt:lpstr>When we increase our uncertainty, OAAT assumption of linear sensitivity breaks down.</vt:lpstr>
      <vt:lpstr>We can estimate uncertainty for nonlinear problems with a Monte Carlo Approach.</vt:lpstr>
      <vt:lpstr>Monte Carlo outputs a histogram showing the spread of solutions based on the input uncertainties. </vt:lpstr>
      <vt:lpstr>When we apply RSME, we can estimate the uncertainty based on OAAT.  </vt:lpstr>
      <vt:lpstr>All triangles tend to have high coverage based on the minimum time difference we can measure. </vt:lpstr>
      <vt:lpstr>Triangles with larger mean distances have better coverage based on uncertainty.</vt:lpstr>
      <vt:lpstr>Triangles 6, 8, and 9 have lowest spread and median uncertainty. </vt:lpstr>
      <vt:lpstr>Minimum Distance to hyperbolas with least squares is most efficient method.</vt:lpstr>
      <vt:lpstr>We can predict the uncertainty based on the standard deviation instead of comparing to an absolute error.</vt:lpstr>
      <vt:lpstr>Using a minimum distance least squares solver and estimating uncertainty we get the following:</vt:lpstr>
      <vt:lpstr>This estimated uncertainty method tends to overestimate the error.</vt:lpstr>
      <vt:lpstr>Williamson is an essential element in our top 2 triangle networks. </vt:lpstr>
      <vt:lpstr>PowerPoint Presentation</vt:lpstr>
      <vt:lpstr>At Low elevations, the estimated uncertainty has poor agreement with absolute.</vt:lpstr>
      <vt:lpstr>At Low elevations, the estimated uncertainty has poor agreement with absolute.</vt:lpstr>
      <vt:lpstr>At low elevations, the normal assumption breaks down, causing the % difference. </vt:lpstr>
      <vt:lpstr>Next 3 slides are past Monte Carlo runs. These are kept for comparison purposes.</vt:lpstr>
      <vt:lpstr>Both Mean Distance and having the smallest max angle makes the best triangle. </vt:lpstr>
      <vt:lpstr>Least Squares Results in higher coverage, but suffers with slightly higher uncertainty. </vt:lpstr>
      <vt:lpstr>Comparing estimated and measured time difference results in worse Azimuth uncertainty.</vt:lpstr>
      <vt:lpstr>Best Triangles</vt:lpstr>
      <vt:lpstr>Solving with more than 3 stations</vt:lpstr>
      <vt:lpstr>With 4 base stations, we find 4 possible directions. We can use an average direction from this, or use least squares.</vt:lpstr>
      <vt:lpstr>Average direction may be useful. The error for solving a point is large with no input noise.</vt:lpstr>
      <vt:lpstr>TDoA deployed on Server</vt:lpstr>
      <vt:lpstr>TDoA can read input data from a TCP connection in the following format:</vt:lpstr>
      <vt:lpstr>Test 41 and 42 -- TDoA software working on Server with TCP data reading.</vt:lpstr>
      <vt:lpstr>Williamson GCC Mees slide for poster.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Generating Inputs to the TDOA simulator</dc:title>
  <dc:creator>Andrew deVries</dc:creator>
  <cp:lastModifiedBy>Anthony I.</cp:lastModifiedBy>
  <cp:revision>208</cp:revision>
  <dcterms:created xsi:type="dcterms:W3CDTF">2019-10-18T04:17:12Z</dcterms:created>
  <dcterms:modified xsi:type="dcterms:W3CDTF">2020-03-31T03:35:31Z</dcterms:modified>
</cp:coreProperties>
</file>